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embeddedFontLst>
    <p:embeddedFont>
      <p:font typeface="Nunito"/>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Nunito-regular.fntdata"/><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Nunito-italic.fntdata"/><Relationship Id="rId25" Type="http://schemas.openxmlformats.org/officeDocument/2006/relationships/font" Target="fonts/Nunito-bold.fntdata"/><Relationship Id="rId27" Type="http://schemas.openxmlformats.org/officeDocument/2006/relationships/font" Target="fonts/Nuni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2b286f69d6_0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12b286f69d6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12b286f69d6_0_2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12b286f69d6_0_2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12b286f69d6_0_2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12b286f69d6_0_2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12b286f69d6_0_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12b286f69d6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12b286f69d6_0_3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12b286f69d6_0_3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12b286f69d6_0_3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12b286f69d6_0_3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12c22a68762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12c22a68762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12c22a68762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12c22a68762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12b286f69d6_0_3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12b286f69d6_0_3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g12b286f69d6_0_3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9" name="Google Shape;249;g12b286f69d6_0_3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12b286f69d6_0_2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12b286f69d6_0_2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12b286f69d6_0_2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12b286f69d6_0_2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12b286f69d6_0_2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12b286f69d6_0_2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2b286f69d6_0_2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12b286f69d6_0_2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2c22a68762_1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2c22a68762_1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12b286f69d6_0_2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12b286f69d6_0_2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12b286f69d6_0_2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12b286f69d6_0_2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12b286f69d6_0_3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12b286f69d6_0_3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spAutoFit/>
          </a:bodyPr>
          <a:lstStyle>
            <a:lvl1pPr lvl="0">
              <a:spcBef>
                <a:spcPts val="0"/>
              </a:spcBef>
              <a:spcAft>
                <a:spcPts val="0"/>
              </a:spcAft>
              <a:buClr>
                <a:schemeClr val="accent6"/>
              </a:buClr>
              <a:buSzPts val="3200"/>
              <a:buFont typeface="Calibri"/>
              <a:buNone/>
              <a:defRPr sz="3200">
                <a:solidFill>
                  <a:schemeClr val="accent6"/>
                </a:solidFill>
                <a:latin typeface="Calibri"/>
                <a:ea typeface="Calibri"/>
                <a:cs typeface="Calibri"/>
                <a:sym typeface="Calibri"/>
              </a:defRPr>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spAutoFit/>
          </a:bodyPr>
          <a:lstStyle>
            <a:lvl1pPr indent="-342900" lvl="0" marL="457200">
              <a:spcBef>
                <a:spcPts val="0"/>
              </a:spcBef>
              <a:spcAft>
                <a:spcPts val="0"/>
              </a:spcAft>
              <a:buSzPts val="1800"/>
              <a:buChar char="●"/>
              <a:defRPr sz="1800"/>
            </a:lvl1pPr>
            <a:lvl2pPr indent="-330200" lvl="1" marL="914400">
              <a:spcBef>
                <a:spcPts val="0"/>
              </a:spcBef>
              <a:spcAft>
                <a:spcPts val="0"/>
              </a:spcAft>
              <a:buSzPts val="1600"/>
              <a:buChar char="○"/>
              <a:defRPr sz="1600"/>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mailto:sharon.gannot@biu.ac.il" TargetMode="External"/><Relationship Id="rId4" Type="http://schemas.openxmlformats.org/officeDocument/2006/relationships/hyperlink" Target="mailto:zt@es.aau.dk" TargetMode="External"/><Relationship Id="rId5" Type="http://schemas.openxmlformats.org/officeDocument/2006/relationships/hyperlink" Target="mailto:martin.haardt@tu-ilmenau.de" TargetMode="External"/><Relationship Id="rId6" Type="http://schemas.openxmlformats.org/officeDocument/2006/relationships/hyperlink" Target="mailto:nfychen@i2r.a-star.edu.sg" TargetMode="External"/><Relationship Id="rId7" Type="http://schemas.openxmlformats.org/officeDocument/2006/relationships/hyperlink" Target="mailto:htwai@se.cuhk.edu.hk" TargetMode="External"/><Relationship Id="rId8" Type="http://schemas.openxmlformats.org/officeDocument/2006/relationships/hyperlink" Target="mailto:ivantash@microsoft.co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0" y="1822825"/>
            <a:ext cx="5577300" cy="7920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b="1" lang="en">
                <a:solidFill>
                  <a:schemeClr val="accent6"/>
                </a:solidFill>
              </a:rPr>
              <a:t>Data Science Education:</a:t>
            </a:r>
            <a:r>
              <a:rPr b="1" lang="en"/>
              <a:t> </a:t>
            </a:r>
            <a:endParaRPr b="1"/>
          </a:p>
        </p:txBody>
      </p:sp>
      <p:sp>
        <p:nvSpPr>
          <p:cNvPr id="129" name="Google Shape;129;p13"/>
          <p:cNvSpPr txBox="1"/>
          <p:nvPr>
            <p:ph idx="1" type="subTitle"/>
          </p:nvPr>
        </p:nvSpPr>
        <p:spPr>
          <a:xfrm>
            <a:off x="1749250" y="2840058"/>
            <a:ext cx="5361300" cy="522600"/>
          </a:xfrm>
          <a:prstGeom prst="rect">
            <a:avLst/>
          </a:prstGeom>
        </p:spPr>
        <p:txBody>
          <a:bodyPr anchorCtr="0" anchor="t" bIns="91425" lIns="91425" spcFirstLastPara="1" rIns="91425" wrap="square" tIns="91425">
            <a:normAutofit fontScale="62500" lnSpcReduction="10000"/>
          </a:bodyPr>
          <a:lstStyle/>
          <a:p>
            <a:pPr indent="0" lvl="0" marL="0" rtl="0" algn="ctr">
              <a:spcBef>
                <a:spcPts val="0"/>
              </a:spcBef>
              <a:spcAft>
                <a:spcPts val="0"/>
              </a:spcAft>
              <a:buNone/>
            </a:pPr>
            <a:r>
              <a:rPr b="1" lang="en" sz="3800">
                <a:solidFill>
                  <a:srgbClr val="00FF00"/>
                </a:solidFill>
                <a:latin typeface="Nunito"/>
                <a:ea typeface="Nunito"/>
                <a:cs typeface="Nunito"/>
                <a:sym typeface="Nunito"/>
              </a:rPr>
              <a:t>The Signal Processing Perspective</a:t>
            </a:r>
            <a:endParaRPr b="1">
              <a:solidFill>
                <a:srgbClr val="00FF00"/>
              </a:solidFill>
            </a:endParaRPr>
          </a:p>
        </p:txBody>
      </p:sp>
      <p:pic>
        <p:nvPicPr>
          <p:cNvPr id="130" name="Google Shape;130;p13"/>
          <p:cNvPicPr preferRelativeResize="0"/>
          <p:nvPr/>
        </p:nvPicPr>
        <p:blipFill>
          <a:blip r:embed="rId3">
            <a:alphaModFix/>
          </a:blip>
          <a:stretch>
            <a:fillRect/>
          </a:stretch>
        </p:blipFill>
        <p:spPr>
          <a:xfrm>
            <a:off x="7010248" y="3538850"/>
            <a:ext cx="1699299" cy="10644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2"/>
          <p:cNvSpPr txBox="1"/>
          <p:nvPr>
            <p:ph type="title"/>
          </p:nvPr>
        </p:nvSpPr>
        <p:spPr>
          <a:xfrm>
            <a:off x="819150" y="480275"/>
            <a:ext cx="7505700" cy="677100"/>
          </a:xfrm>
          <a:prstGeom prst="rect">
            <a:avLst/>
          </a:prstGeom>
        </p:spPr>
        <p:txBody>
          <a:bodyPr anchorCtr="0" anchor="t" bIns="91425" lIns="91425" spcFirstLastPara="1" rIns="91425" wrap="square" tIns="91425">
            <a:spAutoFit/>
          </a:bodyPr>
          <a:lstStyle/>
          <a:p>
            <a:pPr indent="0" lvl="0" marL="0" rtl="0" algn="l">
              <a:spcBef>
                <a:spcPts val="0"/>
              </a:spcBef>
              <a:spcAft>
                <a:spcPts val="0"/>
              </a:spcAft>
              <a:buNone/>
            </a:pPr>
            <a:r>
              <a:rPr lang="en"/>
              <a:t>Mandatory </a:t>
            </a:r>
            <a:endParaRPr/>
          </a:p>
        </p:txBody>
      </p:sp>
      <p:sp>
        <p:nvSpPr>
          <p:cNvPr id="196" name="Google Shape;196;p22"/>
          <p:cNvSpPr txBox="1"/>
          <p:nvPr>
            <p:ph idx="1" type="body"/>
          </p:nvPr>
        </p:nvSpPr>
        <p:spPr>
          <a:xfrm>
            <a:off x="761850" y="1252875"/>
            <a:ext cx="7505700" cy="32961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solidFill>
                  <a:schemeClr val="accent6"/>
                </a:solidFill>
              </a:rPr>
              <a:t>Mathematics:</a:t>
            </a:r>
            <a:r>
              <a:rPr lang="en"/>
              <a:t> </a:t>
            </a:r>
            <a:r>
              <a:rPr lang="en" sz="1600"/>
              <a:t>calculus, linear algebra, </a:t>
            </a:r>
            <a:r>
              <a:rPr lang="en" sz="1600"/>
              <a:t>combinatorics, set theory and logic</a:t>
            </a:r>
            <a:r>
              <a:rPr lang="en" sz="1600"/>
              <a:t>, harmonic analysis, differential equations (regular and partial), numerical analysis, numerical algebra, multi-linear algebra, algebraic structures, optimization, complex functions </a:t>
            </a:r>
            <a:endParaRPr sz="1600"/>
          </a:p>
          <a:p>
            <a:pPr indent="-342900" lvl="0" marL="457200" rtl="0" algn="l">
              <a:spcBef>
                <a:spcPts val="0"/>
              </a:spcBef>
              <a:spcAft>
                <a:spcPts val="0"/>
              </a:spcAft>
              <a:buSzPts val="1800"/>
              <a:buChar char="●"/>
            </a:pPr>
            <a:r>
              <a:rPr b="1" lang="en">
                <a:solidFill>
                  <a:schemeClr val="accent6"/>
                </a:solidFill>
              </a:rPr>
              <a:t>Statistics:</a:t>
            </a:r>
            <a:r>
              <a:rPr lang="en"/>
              <a:t> </a:t>
            </a:r>
            <a:r>
              <a:rPr lang="en" sz="1600"/>
              <a:t>probability theory, statistics, random processes, information theory, parameter estimation and statistical theory</a:t>
            </a:r>
            <a:endParaRPr sz="1600"/>
          </a:p>
          <a:p>
            <a:pPr indent="-342900" lvl="0" marL="457200" rtl="0" algn="l">
              <a:spcBef>
                <a:spcPts val="0"/>
              </a:spcBef>
              <a:spcAft>
                <a:spcPts val="0"/>
              </a:spcAft>
              <a:buSzPts val="1800"/>
              <a:buChar char="●"/>
            </a:pPr>
            <a:r>
              <a:rPr b="1" lang="en">
                <a:solidFill>
                  <a:schemeClr val="accent6"/>
                </a:solidFill>
              </a:rPr>
              <a:t>Computer skills and algorithms:</a:t>
            </a:r>
            <a:r>
              <a:rPr lang="en"/>
              <a:t>  </a:t>
            </a:r>
            <a:r>
              <a:rPr lang="en" sz="1600"/>
              <a:t>programming, Python, objective-oriented programming (OOP),  computer architecture, data structures and algorithms, computability, cloud computing, </a:t>
            </a:r>
            <a:endParaRPr sz="1600"/>
          </a:p>
          <a:p>
            <a:pPr indent="-342900" lvl="0" marL="457200" rtl="0" algn="l">
              <a:spcBef>
                <a:spcPts val="0"/>
              </a:spcBef>
              <a:spcAft>
                <a:spcPts val="0"/>
              </a:spcAft>
              <a:buSzPts val="1800"/>
              <a:buChar char="●"/>
            </a:pPr>
            <a:r>
              <a:rPr b="1" lang="en" sz="1600">
                <a:solidFill>
                  <a:schemeClr val="accent6"/>
                </a:solidFill>
              </a:rPr>
              <a:t>Hands-on:</a:t>
            </a:r>
            <a:r>
              <a:rPr lang="en" sz="1600"/>
              <a:t> labs and tools, annual projects with real data</a:t>
            </a:r>
            <a:endParaRPr sz="1600"/>
          </a:p>
          <a:p>
            <a:pPr indent="0" lvl="0" marL="0" rtl="0" algn="l">
              <a:spcBef>
                <a:spcPts val="1200"/>
              </a:spcBef>
              <a:spcAft>
                <a:spcPts val="1200"/>
              </a:spcAft>
              <a:buNone/>
            </a:pPr>
            <a:r>
              <a:t/>
            </a:r>
            <a:endParaRPr/>
          </a:p>
        </p:txBody>
      </p:sp>
      <p:sp>
        <p:nvSpPr>
          <p:cNvPr id="197" name="Google Shape;197;p2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23"/>
          <p:cNvSpPr txBox="1"/>
          <p:nvPr>
            <p:ph type="title"/>
          </p:nvPr>
        </p:nvSpPr>
        <p:spPr>
          <a:xfrm>
            <a:off x="819150" y="308300"/>
            <a:ext cx="7505700" cy="677100"/>
          </a:xfrm>
          <a:prstGeom prst="rect">
            <a:avLst/>
          </a:prstGeom>
        </p:spPr>
        <p:txBody>
          <a:bodyPr anchorCtr="0" anchor="t" bIns="91425" lIns="91425" spcFirstLastPara="1" rIns="91425" wrap="square" tIns="91425">
            <a:spAutoFit/>
          </a:bodyPr>
          <a:lstStyle/>
          <a:p>
            <a:pPr indent="0" lvl="0" marL="0" rtl="0" algn="l">
              <a:spcBef>
                <a:spcPts val="0"/>
              </a:spcBef>
              <a:spcAft>
                <a:spcPts val="0"/>
              </a:spcAft>
              <a:buNone/>
            </a:pPr>
            <a:r>
              <a:rPr lang="en"/>
              <a:t>Mandatory (Cont.)</a:t>
            </a:r>
            <a:endParaRPr/>
          </a:p>
        </p:txBody>
      </p:sp>
      <p:sp>
        <p:nvSpPr>
          <p:cNvPr id="203" name="Google Shape;203;p23"/>
          <p:cNvSpPr txBox="1"/>
          <p:nvPr>
            <p:ph idx="1" type="body"/>
          </p:nvPr>
        </p:nvSpPr>
        <p:spPr>
          <a:xfrm>
            <a:off x="819150" y="923350"/>
            <a:ext cx="7505700" cy="3931200"/>
          </a:xfrm>
          <a:prstGeom prst="rect">
            <a:avLst/>
          </a:prstGeom>
        </p:spPr>
        <p:txBody>
          <a:bodyPr anchorCtr="0" anchor="t" bIns="91425" lIns="91425" spcFirstLastPara="1" rIns="91425" wrap="square" tIns="91425">
            <a:spAutoFit/>
          </a:bodyPr>
          <a:lstStyle/>
          <a:p>
            <a:pPr indent="-342900" lvl="0" marL="457200" rtl="0" algn="l">
              <a:spcBef>
                <a:spcPts val="0"/>
              </a:spcBef>
              <a:spcAft>
                <a:spcPts val="0"/>
              </a:spcAft>
              <a:buSzPts val="1800"/>
              <a:buChar char="●"/>
            </a:pPr>
            <a:r>
              <a:rPr b="1" lang="en">
                <a:solidFill>
                  <a:schemeClr val="accent6"/>
                </a:solidFill>
              </a:rPr>
              <a:t>Data handling and artificial intelligence:</a:t>
            </a:r>
            <a:r>
              <a:rPr lang="en"/>
              <a:t> </a:t>
            </a:r>
            <a:r>
              <a:rPr lang="en" sz="1600"/>
              <a:t>Introduction to data science (inc. the data processing cycle), meetings with industry (R&amp;D in DS, ethics, practical real-world problems, needs), data analysis and visualization, data mining, data representations, Intro. to AI</a:t>
            </a:r>
            <a:endParaRPr sz="1600"/>
          </a:p>
          <a:p>
            <a:pPr indent="-342900" lvl="0" marL="457200" rtl="0" algn="l">
              <a:spcBef>
                <a:spcPts val="0"/>
              </a:spcBef>
              <a:spcAft>
                <a:spcPts val="0"/>
              </a:spcAft>
              <a:buSzPts val="1800"/>
              <a:buChar char="●"/>
            </a:pPr>
            <a:r>
              <a:rPr b="1" lang="en">
                <a:solidFill>
                  <a:schemeClr val="accent6"/>
                </a:solidFill>
              </a:rPr>
              <a:t>Signal processing and Machine Learning:</a:t>
            </a:r>
            <a:r>
              <a:rPr lang="en"/>
              <a:t> </a:t>
            </a:r>
            <a:r>
              <a:rPr lang="en" sz="1600"/>
              <a:t>linear systems, signal and systems, signals processing (filter-banks and time-frequency representations, Fourier, wavelets), intro. to ML, statistical algorithms in signal processing and machine learning, adaptive and array signal processing, data fusion (multiple sensors/modalities), generative models, reinforcement learning, supervised and unsupervised learning, distributed processing over networks (federated learning), time-series and sequences analysis and processing, deep learning, machine learning operations (MLOps)</a:t>
            </a:r>
            <a:endParaRPr sz="1600"/>
          </a:p>
          <a:p>
            <a:pPr indent="-342900" lvl="0" marL="457200" rtl="0" algn="l">
              <a:spcBef>
                <a:spcPts val="0"/>
              </a:spcBef>
              <a:spcAft>
                <a:spcPts val="0"/>
              </a:spcAft>
              <a:buSzPts val="1800"/>
              <a:buChar char="●"/>
            </a:pPr>
            <a:r>
              <a:rPr b="1" lang="en">
                <a:solidFill>
                  <a:schemeClr val="accent6"/>
                </a:solidFill>
              </a:rPr>
              <a:t>Ethics:</a:t>
            </a:r>
            <a:r>
              <a:rPr lang="en"/>
              <a:t> </a:t>
            </a:r>
            <a:r>
              <a:rPr lang="en" sz="1600"/>
              <a:t>ethical and legal aspects of DS, explainability, GDPR, bias, privacy</a:t>
            </a:r>
            <a:endParaRPr sz="1600"/>
          </a:p>
        </p:txBody>
      </p:sp>
      <p:sp>
        <p:nvSpPr>
          <p:cNvPr id="204" name="Google Shape;204;p2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4"/>
          <p:cNvSpPr txBox="1"/>
          <p:nvPr>
            <p:ph type="title"/>
          </p:nvPr>
        </p:nvSpPr>
        <p:spPr>
          <a:xfrm>
            <a:off x="819150" y="422950"/>
            <a:ext cx="7505700" cy="677100"/>
          </a:xfrm>
          <a:prstGeom prst="rect">
            <a:avLst/>
          </a:prstGeom>
        </p:spPr>
        <p:txBody>
          <a:bodyPr anchorCtr="0" anchor="t" bIns="91425" lIns="91425" spcFirstLastPara="1" rIns="91425" wrap="square" tIns="91425">
            <a:spAutoFit/>
          </a:bodyPr>
          <a:lstStyle/>
          <a:p>
            <a:pPr indent="0" lvl="0" marL="0" rtl="0" algn="l">
              <a:spcBef>
                <a:spcPts val="0"/>
              </a:spcBef>
              <a:spcAft>
                <a:spcPts val="0"/>
              </a:spcAft>
              <a:buNone/>
            </a:pPr>
            <a:r>
              <a:rPr lang="en"/>
              <a:t>Elective Specialization Tracks</a:t>
            </a:r>
            <a:endParaRPr/>
          </a:p>
        </p:txBody>
      </p:sp>
      <p:sp>
        <p:nvSpPr>
          <p:cNvPr id="210" name="Google Shape;210;p24"/>
          <p:cNvSpPr txBox="1"/>
          <p:nvPr>
            <p:ph idx="1" type="body"/>
          </p:nvPr>
        </p:nvSpPr>
        <p:spPr>
          <a:xfrm>
            <a:off x="819150" y="1152575"/>
            <a:ext cx="7505700" cy="3369300"/>
          </a:xfrm>
          <a:prstGeom prst="rect">
            <a:avLst/>
          </a:prstGeom>
        </p:spPr>
        <p:txBody>
          <a:bodyPr anchorCtr="0" anchor="t" bIns="91425" lIns="91425" spcFirstLastPara="1" rIns="91425" wrap="square" tIns="91425">
            <a:spAutoFit/>
          </a:bodyPr>
          <a:lstStyle/>
          <a:p>
            <a:pPr indent="-342900" lvl="0" marL="457200" rtl="0" algn="l">
              <a:spcBef>
                <a:spcPts val="0"/>
              </a:spcBef>
              <a:spcAft>
                <a:spcPts val="0"/>
              </a:spcAft>
              <a:buSzPts val="1800"/>
              <a:buChar char="●"/>
            </a:pPr>
            <a:r>
              <a:rPr b="1" lang="en">
                <a:solidFill>
                  <a:schemeClr val="accent6"/>
                </a:solidFill>
              </a:rPr>
              <a:t>Data sharing and communication over networks:</a:t>
            </a:r>
            <a:r>
              <a:rPr lang="en" sz="1600"/>
              <a:t> detection theory, communication, wireless communication, computer networks, mathematical analysis of networks, social networks, cloud data handling, federated learning between nodes</a:t>
            </a:r>
            <a:endParaRPr sz="1600"/>
          </a:p>
          <a:p>
            <a:pPr indent="-342900" lvl="0" marL="457200" rtl="0" algn="l">
              <a:spcBef>
                <a:spcPts val="0"/>
              </a:spcBef>
              <a:spcAft>
                <a:spcPts val="0"/>
              </a:spcAft>
              <a:buSzPts val="1800"/>
              <a:buChar char="●"/>
            </a:pPr>
            <a:r>
              <a:rPr b="1" lang="en">
                <a:solidFill>
                  <a:schemeClr val="accent6"/>
                </a:solidFill>
              </a:rPr>
              <a:t>Advanced Algorithms and optimization:</a:t>
            </a:r>
            <a:r>
              <a:rPr lang="en" sz="1600"/>
              <a:t> online algorithms, advanced algorithms, streaming, big data, quantum learning, graph theory, advanced databases, game theory, deterministic and stochastic methods in operations research, analysis and mining of processes, distributed computation (inc. on clouds)</a:t>
            </a:r>
            <a:endParaRPr sz="1600"/>
          </a:p>
          <a:p>
            <a:pPr indent="-342900" lvl="0" marL="457200" rtl="0" algn="l">
              <a:spcBef>
                <a:spcPts val="0"/>
              </a:spcBef>
              <a:spcAft>
                <a:spcPts val="0"/>
              </a:spcAft>
              <a:buSzPts val="1800"/>
              <a:buChar char="●"/>
            </a:pPr>
            <a:r>
              <a:rPr b="1" lang="en">
                <a:solidFill>
                  <a:schemeClr val="accent6"/>
                </a:solidFill>
              </a:rPr>
              <a:t>Security, reliability, and privacy preservation:</a:t>
            </a:r>
            <a:r>
              <a:rPr lang="en" sz="1600"/>
              <a:t> coding, cryptography, privacy preserving computing and communications, safe computing, anomaly detection</a:t>
            </a:r>
            <a:endParaRPr/>
          </a:p>
        </p:txBody>
      </p:sp>
      <p:sp>
        <p:nvSpPr>
          <p:cNvPr id="211" name="Google Shape;211;p2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5"/>
          <p:cNvSpPr txBox="1"/>
          <p:nvPr>
            <p:ph type="title"/>
          </p:nvPr>
        </p:nvSpPr>
        <p:spPr>
          <a:xfrm>
            <a:off x="819150" y="845600"/>
            <a:ext cx="7505700" cy="677100"/>
          </a:xfrm>
          <a:prstGeom prst="rect">
            <a:avLst/>
          </a:prstGeom>
        </p:spPr>
        <p:txBody>
          <a:bodyPr anchorCtr="0" anchor="t" bIns="91425" lIns="91425" spcFirstLastPara="1" rIns="91425" wrap="square" tIns="91425">
            <a:spAutoFit/>
          </a:bodyPr>
          <a:lstStyle/>
          <a:p>
            <a:pPr indent="0" lvl="0" marL="0" rtl="0" algn="l">
              <a:spcBef>
                <a:spcPts val="0"/>
              </a:spcBef>
              <a:spcAft>
                <a:spcPts val="0"/>
              </a:spcAft>
              <a:buNone/>
            </a:pPr>
            <a:r>
              <a:rPr lang="en"/>
              <a:t>DS </a:t>
            </a:r>
            <a:r>
              <a:rPr lang="en"/>
              <a:t>Applications</a:t>
            </a:r>
            <a:endParaRPr/>
          </a:p>
        </p:txBody>
      </p:sp>
      <p:sp>
        <p:nvSpPr>
          <p:cNvPr id="217" name="Google Shape;217;p25"/>
          <p:cNvSpPr txBox="1"/>
          <p:nvPr>
            <p:ph idx="1" type="body"/>
          </p:nvPr>
        </p:nvSpPr>
        <p:spPr>
          <a:xfrm>
            <a:off x="819150" y="1990725"/>
            <a:ext cx="7505700" cy="1618200"/>
          </a:xfrm>
          <a:prstGeom prst="rect">
            <a:avLst/>
          </a:prstGeom>
        </p:spPr>
        <p:txBody>
          <a:bodyPr anchorCtr="0" anchor="t" bIns="91425" lIns="91425" spcFirstLastPara="1" rIns="91425" wrap="square" tIns="91425">
            <a:spAutoFit/>
          </a:bodyPr>
          <a:lstStyle/>
          <a:p>
            <a:pPr indent="-342900" lvl="0" marL="457200" rtl="0" algn="l">
              <a:spcBef>
                <a:spcPts val="0"/>
              </a:spcBef>
              <a:spcAft>
                <a:spcPts val="0"/>
              </a:spcAft>
              <a:buSzPts val="1800"/>
              <a:buChar char="●"/>
            </a:pPr>
            <a:r>
              <a:rPr b="1" lang="en">
                <a:solidFill>
                  <a:schemeClr val="accent6"/>
                </a:solidFill>
              </a:rPr>
              <a:t>Domain-specific DS </a:t>
            </a:r>
            <a:r>
              <a:rPr b="1" lang="en">
                <a:solidFill>
                  <a:schemeClr val="accent6"/>
                </a:solidFill>
              </a:rPr>
              <a:t>Applications:</a:t>
            </a:r>
            <a:r>
              <a:rPr lang="en" sz="1600"/>
              <a:t> econometrics, business intelligence (BI), smart cities, blockchain and cryptocurrency, electro-optics, materials, bioinformatics, AI in healthcare (inc. medical data mining), bio-medical SP, audio analysis and processing, natural language processing (NLP), image processing and computer vision, computer graphics, autonomous vehicles</a:t>
            </a:r>
            <a:endParaRPr/>
          </a:p>
        </p:txBody>
      </p:sp>
      <p:sp>
        <p:nvSpPr>
          <p:cNvPr id="218" name="Google Shape;218;p2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26"/>
          <p:cNvSpPr txBox="1"/>
          <p:nvPr>
            <p:ph type="title"/>
          </p:nvPr>
        </p:nvSpPr>
        <p:spPr>
          <a:xfrm>
            <a:off x="819150" y="845600"/>
            <a:ext cx="7505700" cy="677100"/>
          </a:xfrm>
          <a:prstGeom prst="rect">
            <a:avLst/>
          </a:prstGeom>
        </p:spPr>
        <p:txBody>
          <a:bodyPr anchorCtr="0" anchor="t" bIns="91425" lIns="91425" spcFirstLastPara="1" rIns="91425" wrap="square" tIns="91425">
            <a:spAutoFit/>
          </a:bodyPr>
          <a:lstStyle/>
          <a:p>
            <a:pPr indent="0" lvl="0" marL="0" rtl="0" algn="l">
              <a:spcBef>
                <a:spcPts val="0"/>
              </a:spcBef>
              <a:spcAft>
                <a:spcPts val="0"/>
              </a:spcAft>
              <a:buNone/>
            </a:pPr>
            <a:r>
              <a:rPr lang="en"/>
              <a:t>T</a:t>
            </a:r>
            <a:r>
              <a:rPr lang="en"/>
              <a:t>eaching Methodologies</a:t>
            </a:r>
            <a:endParaRPr/>
          </a:p>
        </p:txBody>
      </p:sp>
      <p:sp>
        <p:nvSpPr>
          <p:cNvPr id="224" name="Google Shape;224;p26"/>
          <p:cNvSpPr txBox="1"/>
          <p:nvPr>
            <p:ph idx="1" type="body"/>
          </p:nvPr>
        </p:nvSpPr>
        <p:spPr>
          <a:xfrm>
            <a:off x="819150" y="1721075"/>
            <a:ext cx="7505700" cy="2448900"/>
          </a:xfrm>
          <a:prstGeom prst="rect">
            <a:avLst/>
          </a:prstGeom>
        </p:spPr>
        <p:txBody>
          <a:bodyPr anchorCtr="0" anchor="t" bIns="91425" lIns="91425" spcFirstLastPara="1" rIns="91425" wrap="square" tIns="91425">
            <a:spAutoFit/>
          </a:bodyPr>
          <a:lstStyle/>
          <a:p>
            <a:pPr indent="-342900" lvl="0" marL="457200" rtl="0" algn="l">
              <a:spcBef>
                <a:spcPts val="0"/>
              </a:spcBef>
              <a:spcAft>
                <a:spcPts val="0"/>
              </a:spcAft>
              <a:buSzPts val="1800"/>
              <a:buChar char="●"/>
            </a:pPr>
            <a:r>
              <a:rPr lang="en"/>
              <a:t>Are there </a:t>
            </a:r>
            <a:r>
              <a:rPr lang="en"/>
              <a:t>teaching methodologies particularly relevant to the field?</a:t>
            </a:r>
            <a:endParaRPr/>
          </a:p>
          <a:p>
            <a:pPr indent="-330200" lvl="1" marL="914400" rtl="0" algn="l">
              <a:spcBef>
                <a:spcPts val="0"/>
              </a:spcBef>
              <a:spcAft>
                <a:spcPts val="0"/>
              </a:spcAft>
              <a:buSzPts val="1600"/>
              <a:buChar char="○"/>
            </a:pPr>
            <a:r>
              <a:rPr lang="en"/>
              <a:t>online courses</a:t>
            </a:r>
            <a:endParaRPr/>
          </a:p>
          <a:p>
            <a:pPr indent="-330200" lvl="1" marL="914400" rtl="0" algn="l">
              <a:spcBef>
                <a:spcPts val="0"/>
              </a:spcBef>
              <a:spcAft>
                <a:spcPts val="0"/>
              </a:spcAft>
              <a:buSzPts val="1600"/>
              <a:buChar char="○"/>
            </a:pPr>
            <a:r>
              <a:rPr lang="en"/>
              <a:t>flipped classes</a:t>
            </a:r>
            <a:endParaRPr/>
          </a:p>
          <a:p>
            <a:pPr indent="-330200" lvl="1" marL="914400" rtl="0" algn="l">
              <a:spcBef>
                <a:spcPts val="0"/>
              </a:spcBef>
              <a:spcAft>
                <a:spcPts val="0"/>
              </a:spcAft>
              <a:buSzPts val="1600"/>
              <a:buChar char="○"/>
            </a:pPr>
            <a:r>
              <a:rPr lang="en"/>
              <a:t>hands-on</a:t>
            </a:r>
            <a:endParaRPr/>
          </a:p>
          <a:p>
            <a:pPr indent="-330200" lvl="1" marL="914400" rtl="0" algn="l">
              <a:spcBef>
                <a:spcPts val="0"/>
              </a:spcBef>
              <a:spcAft>
                <a:spcPts val="0"/>
              </a:spcAft>
              <a:buSzPts val="1600"/>
              <a:buChar char="○"/>
            </a:pPr>
            <a:r>
              <a:rPr lang="en"/>
              <a:t>group work</a:t>
            </a:r>
            <a:endParaRPr/>
          </a:p>
          <a:p>
            <a:pPr indent="-330200" lvl="1" marL="914400" rtl="0" algn="l">
              <a:spcBef>
                <a:spcPts val="0"/>
              </a:spcBef>
              <a:spcAft>
                <a:spcPts val="0"/>
              </a:spcAft>
              <a:buSzPts val="1600"/>
              <a:buChar char="○"/>
            </a:pPr>
            <a:r>
              <a:rPr lang="en"/>
              <a:t>projects</a:t>
            </a:r>
            <a:endParaRPr/>
          </a:p>
          <a:p>
            <a:pPr indent="-330200" lvl="1" marL="914400" rtl="0" algn="l">
              <a:spcBef>
                <a:spcPts val="0"/>
              </a:spcBef>
              <a:spcAft>
                <a:spcPts val="0"/>
              </a:spcAft>
              <a:buSzPts val="1600"/>
              <a:buChar char="○"/>
            </a:pPr>
            <a:r>
              <a:rPr lang="en"/>
              <a:t>student exchange</a:t>
            </a:r>
            <a:endParaRPr/>
          </a:p>
          <a:p>
            <a:pPr indent="-330200" lvl="1" marL="914400" rtl="0" algn="l">
              <a:spcBef>
                <a:spcPts val="0"/>
              </a:spcBef>
              <a:spcAft>
                <a:spcPts val="0"/>
              </a:spcAft>
              <a:buSzPts val="1600"/>
              <a:buChar char="○"/>
            </a:pPr>
            <a:r>
              <a:rPr lang="en"/>
              <a:t>joint programs (</a:t>
            </a:r>
            <a:r>
              <a:rPr lang="en"/>
              <a:t>preferably</a:t>
            </a:r>
            <a:r>
              <a:rPr lang="en"/>
              <a:t> in different countries)  </a:t>
            </a:r>
            <a:endParaRPr/>
          </a:p>
        </p:txBody>
      </p:sp>
      <p:sp>
        <p:nvSpPr>
          <p:cNvPr id="225" name="Google Shape;225;p2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27"/>
          <p:cNvSpPr txBox="1"/>
          <p:nvPr>
            <p:ph type="title"/>
          </p:nvPr>
        </p:nvSpPr>
        <p:spPr>
          <a:xfrm>
            <a:off x="2929925" y="2233200"/>
            <a:ext cx="3689400" cy="677100"/>
          </a:xfrm>
          <a:prstGeom prst="rect">
            <a:avLst/>
          </a:prstGeom>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a:t>Audience </a:t>
            </a:r>
            <a:r>
              <a:rPr lang="en" sz="3200">
                <a:solidFill>
                  <a:schemeClr val="accent6"/>
                </a:solidFill>
                <a:latin typeface="Calibri"/>
                <a:ea typeface="Calibri"/>
                <a:cs typeface="Calibri"/>
                <a:sym typeface="Calibri"/>
              </a:rPr>
              <a:t>Discussion</a:t>
            </a:r>
            <a:endParaRPr/>
          </a:p>
        </p:txBody>
      </p:sp>
      <p:sp>
        <p:nvSpPr>
          <p:cNvPr id="231" name="Google Shape;231;p2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pic>
        <p:nvPicPr>
          <p:cNvPr id="232" name="Google Shape;232;p27"/>
          <p:cNvPicPr preferRelativeResize="0"/>
          <p:nvPr/>
        </p:nvPicPr>
        <p:blipFill>
          <a:blip r:embed="rId3">
            <a:alphaModFix/>
          </a:blip>
          <a:stretch>
            <a:fillRect/>
          </a:stretch>
        </p:blipFill>
        <p:spPr>
          <a:xfrm>
            <a:off x="7010248" y="3538850"/>
            <a:ext cx="1699299" cy="10644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28"/>
          <p:cNvSpPr txBox="1"/>
          <p:nvPr>
            <p:ph type="title"/>
          </p:nvPr>
        </p:nvSpPr>
        <p:spPr>
          <a:xfrm>
            <a:off x="819150" y="845600"/>
            <a:ext cx="7505700" cy="677100"/>
          </a:xfrm>
          <a:prstGeom prst="rect">
            <a:avLst/>
          </a:prstGeom>
        </p:spPr>
        <p:txBody>
          <a:bodyPr anchorCtr="0" anchor="t" bIns="91425" lIns="91425" spcFirstLastPara="1" rIns="91425" wrap="square" tIns="91425">
            <a:spAutoFit/>
          </a:bodyPr>
          <a:lstStyle/>
          <a:p>
            <a:pPr indent="0" lvl="0" marL="0" rtl="0" algn="l">
              <a:spcBef>
                <a:spcPts val="0"/>
              </a:spcBef>
              <a:spcAft>
                <a:spcPts val="0"/>
              </a:spcAft>
              <a:buNone/>
            </a:pPr>
            <a:r>
              <a:rPr lang="en"/>
              <a:t>Contact Us</a:t>
            </a:r>
            <a:endParaRPr/>
          </a:p>
        </p:txBody>
      </p:sp>
      <p:sp>
        <p:nvSpPr>
          <p:cNvPr id="238" name="Google Shape;238;p28"/>
          <p:cNvSpPr txBox="1"/>
          <p:nvPr>
            <p:ph idx="1" type="body"/>
          </p:nvPr>
        </p:nvSpPr>
        <p:spPr>
          <a:xfrm>
            <a:off x="819150" y="1990725"/>
            <a:ext cx="7505700" cy="2055000"/>
          </a:xfrm>
          <a:prstGeom prst="rect">
            <a:avLst/>
          </a:prstGeom>
        </p:spPr>
        <p:txBody>
          <a:bodyPr anchorCtr="0" anchor="t" bIns="91425" lIns="91425" spcFirstLastPara="1" rIns="91425" wrap="square" tIns="91425">
            <a:spAutoFit/>
          </a:bodyPr>
          <a:lstStyle/>
          <a:p>
            <a:pPr indent="-342900" lvl="0" marL="457200" rtl="0" algn="l">
              <a:lnSpc>
                <a:spcPct val="115000"/>
              </a:lnSpc>
              <a:spcBef>
                <a:spcPts val="0"/>
              </a:spcBef>
              <a:spcAft>
                <a:spcPts val="0"/>
              </a:spcAft>
              <a:buClr>
                <a:srgbClr val="000000"/>
              </a:buClr>
              <a:buSzPts val="1800"/>
              <a:buFont typeface="Arial"/>
              <a:buChar char="●"/>
            </a:pPr>
            <a:r>
              <a:rPr b="1" lang="en">
                <a:solidFill>
                  <a:schemeClr val="accent6"/>
                </a:solidFill>
              </a:rPr>
              <a:t>Sharon Gannot</a:t>
            </a:r>
            <a:r>
              <a:rPr lang="en">
                <a:solidFill>
                  <a:srgbClr val="000000"/>
                </a:solidFill>
              </a:rPr>
              <a:t>,</a:t>
            </a:r>
            <a:r>
              <a:rPr b="1" lang="en">
                <a:solidFill>
                  <a:srgbClr val="000000"/>
                </a:solidFill>
              </a:rPr>
              <a:t> </a:t>
            </a:r>
            <a:r>
              <a:rPr lang="en" u="sng">
                <a:solidFill>
                  <a:schemeClr val="hlink"/>
                </a:solidFill>
                <a:hlinkClick r:id="rId3"/>
              </a:rPr>
              <a:t>sharon.gannot@biu.ac.il</a:t>
            </a:r>
            <a:r>
              <a:rPr lang="en">
                <a:solidFill>
                  <a:srgbClr val="000000"/>
                </a:solidFill>
              </a:rPr>
              <a:t>  </a:t>
            </a:r>
            <a:endParaRPr>
              <a:solidFill>
                <a:srgbClr val="000000"/>
              </a:solidFill>
            </a:endParaRPr>
          </a:p>
          <a:p>
            <a:pPr indent="-342900" lvl="0" marL="457200" rtl="0" algn="l">
              <a:lnSpc>
                <a:spcPct val="115000"/>
              </a:lnSpc>
              <a:spcBef>
                <a:spcPts val="0"/>
              </a:spcBef>
              <a:spcAft>
                <a:spcPts val="0"/>
              </a:spcAft>
              <a:buClr>
                <a:srgbClr val="000000"/>
              </a:buClr>
              <a:buSzPts val="1800"/>
              <a:buFont typeface="Arial"/>
              <a:buChar char="●"/>
            </a:pPr>
            <a:r>
              <a:rPr b="1" lang="en">
                <a:solidFill>
                  <a:schemeClr val="accent6"/>
                </a:solidFill>
              </a:rPr>
              <a:t>Zheng-Hua Tan</a:t>
            </a:r>
            <a:r>
              <a:rPr lang="en">
                <a:solidFill>
                  <a:srgbClr val="000000"/>
                </a:solidFill>
              </a:rPr>
              <a:t>, </a:t>
            </a:r>
            <a:r>
              <a:rPr lang="en" u="sng">
                <a:solidFill>
                  <a:schemeClr val="hlink"/>
                </a:solidFill>
                <a:hlinkClick r:id="rId4"/>
              </a:rPr>
              <a:t>zt@es.aau.dk</a:t>
            </a:r>
            <a:r>
              <a:rPr lang="en">
                <a:solidFill>
                  <a:srgbClr val="000000"/>
                </a:solidFill>
              </a:rPr>
              <a:t> </a:t>
            </a:r>
            <a:endParaRPr>
              <a:solidFill>
                <a:srgbClr val="000000"/>
              </a:solidFill>
            </a:endParaRPr>
          </a:p>
          <a:p>
            <a:pPr indent="-342900" lvl="0" marL="457200" rtl="0" algn="l">
              <a:lnSpc>
                <a:spcPct val="115000"/>
              </a:lnSpc>
              <a:spcBef>
                <a:spcPts val="0"/>
              </a:spcBef>
              <a:spcAft>
                <a:spcPts val="0"/>
              </a:spcAft>
              <a:buClr>
                <a:srgbClr val="000000"/>
              </a:buClr>
              <a:buSzPts val="1800"/>
              <a:buFont typeface="Arial"/>
              <a:buChar char="●"/>
            </a:pPr>
            <a:r>
              <a:rPr b="1" lang="en">
                <a:solidFill>
                  <a:schemeClr val="accent6"/>
                </a:solidFill>
              </a:rPr>
              <a:t>Martin Haardt</a:t>
            </a:r>
            <a:r>
              <a:rPr lang="en">
                <a:solidFill>
                  <a:srgbClr val="000000"/>
                </a:solidFill>
              </a:rPr>
              <a:t>, </a:t>
            </a:r>
            <a:r>
              <a:rPr lang="en" u="sng">
                <a:solidFill>
                  <a:schemeClr val="hlink"/>
                </a:solidFill>
                <a:hlinkClick r:id="rId5"/>
              </a:rPr>
              <a:t>martin.haardt@tu-ilmenau.de</a:t>
            </a:r>
            <a:r>
              <a:rPr lang="en">
                <a:solidFill>
                  <a:srgbClr val="000000"/>
                </a:solidFill>
              </a:rPr>
              <a:t> </a:t>
            </a:r>
            <a:endParaRPr>
              <a:solidFill>
                <a:srgbClr val="000000"/>
              </a:solidFill>
            </a:endParaRPr>
          </a:p>
          <a:p>
            <a:pPr indent="-342900" lvl="0" marL="457200" rtl="0" algn="l">
              <a:lnSpc>
                <a:spcPct val="115000"/>
              </a:lnSpc>
              <a:spcBef>
                <a:spcPts val="0"/>
              </a:spcBef>
              <a:spcAft>
                <a:spcPts val="0"/>
              </a:spcAft>
              <a:buClr>
                <a:srgbClr val="000000"/>
              </a:buClr>
              <a:buSzPts val="1800"/>
              <a:buFont typeface="Arial"/>
              <a:buChar char="●"/>
            </a:pPr>
            <a:r>
              <a:rPr b="1" lang="en">
                <a:solidFill>
                  <a:schemeClr val="accent6"/>
                </a:solidFill>
              </a:rPr>
              <a:t>Nancy F. Chen</a:t>
            </a:r>
            <a:r>
              <a:rPr lang="en">
                <a:solidFill>
                  <a:srgbClr val="000000"/>
                </a:solidFill>
              </a:rPr>
              <a:t>, </a:t>
            </a:r>
            <a:r>
              <a:rPr lang="en" u="sng">
                <a:solidFill>
                  <a:schemeClr val="hlink"/>
                </a:solidFill>
                <a:hlinkClick r:id="rId6"/>
              </a:rPr>
              <a:t>nfychen@i2r.a-star.edu.sg</a:t>
            </a:r>
            <a:r>
              <a:rPr lang="en">
                <a:solidFill>
                  <a:srgbClr val="000000"/>
                </a:solidFill>
              </a:rPr>
              <a:t> </a:t>
            </a:r>
            <a:endParaRPr>
              <a:solidFill>
                <a:srgbClr val="000000"/>
              </a:solidFill>
            </a:endParaRPr>
          </a:p>
          <a:p>
            <a:pPr indent="-342900" lvl="0" marL="457200" rtl="0" algn="l">
              <a:lnSpc>
                <a:spcPct val="115000"/>
              </a:lnSpc>
              <a:spcBef>
                <a:spcPts val="0"/>
              </a:spcBef>
              <a:spcAft>
                <a:spcPts val="0"/>
              </a:spcAft>
              <a:buClr>
                <a:srgbClr val="000000"/>
              </a:buClr>
              <a:buSzPts val="1800"/>
              <a:buFont typeface="Arial"/>
              <a:buChar char="●"/>
            </a:pPr>
            <a:r>
              <a:rPr b="1" lang="en">
                <a:solidFill>
                  <a:schemeClr val="accent6"/>
                </a:solidFill>
              </a:rPr>
              <a:t>Hoi-To Wai</a:t>
            </a:r>
            <a:r>
              <a:rPr lang="en">
                <a:solidFill>
                  <a:srgbClr val="000000"/>
                </a:solidFill>
              </a:rPr>
              <a:t>, </a:t>
            </a:r>
            <a:r>
              <a:rPr lang="en" u="sng">
                <a:solidFill>
                  <a:schemeClr val="hlink"/>
                </a:solidFill>
                <a:hlinkClick r:id="rId7"/>
              </a:rPr>
              <a:t>htwai@se.cuhk.edu.hk</a:t>
            </a:r>
            <a:r>
              <a:rPr lang="en">
                <a:solidFill>
                  <a:srgbClr val="000000"/>
                </a:solidFill>
              </a:rPr>
              <a:t> </a:t>
            </a:r>
            <a:endParaRPr>
              <a:solidFill>
                <a:srgbClr val="000000"/>
              </a:solidFill>
            </a:endParaRPr>
          </a:p>
          <a:p>
            <a:pPr indent="-342900" lvl="0" marL="457200" rtl="0" algn="just">
              <a:lnSpc>
                <a:spcPct val="115000"/>
              </a:lnSpc>
              <a:spcBef>
                <a:spcPts val="0"/>
              </a:spcBef>
              <a:spcAft>
                <a:spcPts val="800"/>
              </a:spcAft>
              <a:buClr>
                <a:srgbClr val="000000"/>
              </a:buClr>
              <a:buSzPts val="1800"/>
              <a:buFont typeface="Arial"/>
              <a:buChar char="●"/>
            </a:pPr>
            <a:r>
              <a:rPr b="1" lang="en">
                <a:solidFill>
                  <a:schemeClr val="accent6"/>
                </a:solidFill>
              </a:rPr>
              <a:t>Ivan Tashev</a:t>
            </a:r>
            <a:r>
              <a:rPr lang="en">
                <a:solidFill>
                  <a:srgbClr val="000000"/>
                </a:solidFill>
              </a:rPr>
              <a:t>, </a:t>
            </a:r>
            <a:r>
              <a:rPr lang="en" u="sng">
                <a:solidFill>
                  <a:schemeClr val="hlink"/>
                </a:solidFill>
                <a:hlinkClick r:id="rId8"/>
              </a:rPr>
              <a:t>ivantash@microsoft.com</a:t>
            </a:r>
            <a:r>
              <a:rPr lang="en">
                <a:solidFill>
                  <a:srgbClr val="000000"/>
                </a:solidFill>
              </a:rPr>
              <a:t> </a:t>
            </a:r>
            <a:endParaRPr/>
          </a:p>
        </p:txBody>
      </p:sp>
      <p:sp>
        <p:nvSpPr>
          <p:cNvPr id="239" name="Google Shape;239;p2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29"/>
          <p:cNvSpPr txBox="1"/>
          <p:nvPr>
            <p:ph type="title"/>
          </p:nvPr>
        </p:nvSpPr>
        <p:spPr>
          <a:xfrm>
            <a:off x="819150" y="845600"/>
            <a:ext cx="7505700" cy="985200"/>
          </a:xfrm>
          <a:prstGeom prst="rect">
            <a:avLst/>
          </a:prstGeom>
        </p:spPr>
        <p:txBody>
          <a:bodyPr anchorCtr="0" anchor="t" bIns="91425" lIns="91425" spcFirstLastPara="1" rIns="91425" wrap="square" tIns="91425">
            <a:spAutoFit/>
          </a:bodyPr>
          <a:lstStyle/>
          <a:p>
            <a:pPr indent="0" lvl="0" marL="0" rtl="0" algn="l">
              <a:spcBef>
                <a:spcPts val="0"/>
              </a:spcBef>
              <a:spcAft>
                <a:spcPts val="0"/>
              </a:spcAft>
              <a:buNone/>
            </a:pPr>
            <a:r>
              <a:rPr lang="en"/>
              <a:t>DS Graduate Curriculum: </a:t>
            </a:r>
            <a:endParaRPr/>
          </a:p>
          <a:p>
            <a:pPr indent="0" lvl="0" marL="0" rtl="0" algn="l">
              <a:spcBef>
                <a:spcPts val="0"/>
              </a:spcBef>
              <a:spcAft>
                <a:spcPts val="0"/>
              </a:spcAft>
              <a:buNone/>
            </a:pPr>
            <a:r>
              <a:rPr lang="en" sz="2000"/>
              <a:t>A Proposal from a SP Perspective</a:t>
            </a:r>
            <a:endParaRPr/>
          </a:p>
        </p:txBody>
      </p:sp>
      <p:sp>
        <p:nvSpPr>
          <p:cNvPr id="245" name="Google Shape;245;p29"/>
          <p:cNvSpPr txBox="1"/>
          <p:nvPr>
            <p:ph idx="1" type="body"/>
          </p:nvPr>
        </p:nvSpPr>
        <p:spPr>
          <a:xfrm>
            <a:off x="819150" y="1990725"/>
            <a:ext cx="7505700" cy="2236500"/>
          </a:xfrm>
          <a:prstGeom prst="rect">
            <a:avLst/>
          </a:prstGeom>
        </p:spPr>
        <p:txBody>
          <a:bodyPr anchorCtr="0" anchor="t" bIns="91425" lIns="91425" spcFirstLastPara="1" rIns="91425" wrap="square" tIns="91425">
            <a:spAutoFit/>
          </a:bodyPr>
          <a:lstStyle/>
          <a:p>
            <a:pPr indent="-342900" lvl="0" marL="457200" rtl="0" algn="l">
              <a:spcBef>
                <a:spcPts val="0"/>
              </a:spcBef>
              <a:spcAft>
                <a:spcPts val="0"/>
              </a:spcAft>
              <a:buSzPts val="1800"/>
              <a:buChar char="●"/>
            </a:pPr>
            <a:r>
              <a:rPr b="1" lang="en">
                <a:solidFill>
                  <a:schemeClr val="accent6"/>
                </a:solidFill>
              </a:rPr>
              <a:t>Signal Processing &amp; ML Theory:</a:t>
            </a:r>
            <a:r>
              <a:rPr lang="en" sz="1600"/>
              <a:t> bounds, convergence analysis, algorithms, performance analysis, explainability of deep learning, advanced optimization, statistical theory, multi-modal &amp; high dimensional data…</a:t>
            </a:r>
            <a:endParaRPr sz="1600"/>
          </a:p>
          <a:p>
            <a:pPr indent="-330200" lvl="0" marL="457200" rtl="0" algn="l">
              <a:spcBef>
                <a:spcPts val="0"/>
              </a:spcBef>
              <a:spcAft>
                <a:spcPts val="0"/>
              </a:spcAft>
              <a:buSzPts val="1600"/>
              <a:buChar char="●"/>
            </a:pPr>
            <a:r>
              <a:rPr b="1" lang="en">
                <a:solidFill>
                  <a:schemeClr val="accent6"/>
                </a:solidFill>
              </a:rPr>
              <a:t>Math:</a:t>
            </a:r>
            <a:r>
              <a:rPr lang="en" sz="1600"/>
              <a:t> advances in random processes, information theory, functional analysis, advanced Algebra</a:t>
            </a:r>
            <a:endParaRPr sz="1600"/>
          </a:p>
          <a:p>
            <a:pPr indent="-330200" lvl="0" marL="457200" rtl="0" algn="l">
              <a:spcBef>
                <a:spcPts val="0"/>
              </a:spcBef>
              <a:spcAft>
                <a:spcPts val="0"/>
              </a:spcAft>
              <a:buSzPts val="1600"/>
              <a:buChar char="●"/>
            </a:pPr>
            <a:r>
              <a:rPr b="1" lang="en">
                <a:solidFill>
                  <a:schemeClr val="accent6"/>
                </a:solidFill>
              </a:rPr>
              <a:t>Research:</a:t>
            </a:r>
            <a:r>
              <a:rPr lang="en" sz="1600"/>
              <a:t> Thesis/Dissertation (usually with publications) in the area of specialization</a:t>
            </a:r>
            <a:endParaRPr sz="1600"/>
          </a:p>
        </p:txBody>
      </p:sp>
      <p:sp>
        <p:nvSpPr>
          <p:cNvPr id="246" name="Google Shape;246;p2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30"/>
          <p:cNvSpPr txBox="1"/>
          <p:nvPr>
            <p:ph type="title"/>
          </p:nvPr>
        </p:nvSpPr>
        <p:spPr>
          <a:xfrm>
            <a:off x="819150" y="458750"/>
            <a:ext cx="7505700" cy="677100"/>
          </a:xfrm>
          <a:prstGeom prst="rect">
            <a:avLst/>
          </a:prstGeom>
        </p:spPr>
        <p:txBody>
          <a:bodyPr anchorCtr="0" anchor="t" bIns="91425" lIns="91425" spcFirstLastPara="1" rIns="91425" wrap="square" tIns="91425">
            <a:spAutoFit/>
          </a:bodyPr>
          <a:lstStyle/>
          <a:p>
            <a:pPr indent="0" lvl="0" marL="0" rtl="0" algn="l">
              <a:spcBef>
                <a:spcPts val="0"/>
              </a:spcBef>
              <a:spcAft>
                <a:spcPts val="0"/>
              </a:spcAft>
              <a:buNone/>
            </a:pPr>
            <a:r>
              <a:rPr lang="en"/>
              <a:t>Elective Specialization Tracks </a:t>
            </a:r>
            <a:r>
              <a:rPr lang="en" sz="2000"/>
              <a:t>(partial list)</a:t>
            </a:r>
            <a:endParaRPr sz="2000"/>
          </a:p>
        </p:txBody>
      </p:sp>
      <p:sp>
        <p:nvSpPr>
          <p:cNvPr id="252" name="Google Shape;252;p30"/>
          <p:cNvSpPr txBox="1"/>
          <p:nvPr>
            <p:ph idx="1" type="body"/>
          </p:nvPr>
        </p:nvSpPr>
        <p:spPr>
          <a:xfrm>
            <a:off x="819150" y="1135850"/>
            <a:ext cx="7505700" cy="3152400"/>
          </a:xfrm>
          <a:prstGeom prst="rect">
            <a:avLst/>
          </a:prstGeom>
        </p:spPr>
        <p:txBody>
          <a:bodyPr anchorCtr="0" anchor="t" bIns="91425" lIns="91425" spcFirstLastPara="1" rIns="91425" wrap="square" tIns="91425">
            <a:spAutoFit/>
          </a:bodyPr>
          <a:lstStyle/>
          <a:p>
            <a:pPr indent="-342900" lvl="0" marL="457200" rtl="0" algn="l">
              <a:spcBef>
                <a:spcPts val="0"/>
              </a:spcBef>
              <a:spcAft>
                <a:spcPts val="0"/>
              </a:spcAft>
              <a:buSzPts val="1800"/>
              <a:buChar char="●"/>
            </a:pPr>
            <a:r>
              <a:rPr b="1" lang="en">
                <a:solidFill>
                  <a:schemeClr val="accent6"/>
                </a:solidFill>
              </a:rPr>
              <a:t>Image processing and computer graphics: </a:t>
            </a:r>
            <a:r>
              <a:rPr lang="en" sz="1600"/>
              <a:t>differential and analytical geometry, image processing, computerized geometry processing, computer graphics, computer vision, video processing</a:t>
            </a:r>
            <a:endParaRPr sz="1600"/>
          </a:p>
          <a:p>
            <a:pPr indent="-342900" lvl="0" marL="457200" rtl="0" algn="l">
              <a:spcBef>
                <a:spcPts val="0"/>
              </a:spcBef>
              <a:spcAft>
                <a:spcPts val="0"/>
              </a:spcAft>
              <a:buSzPts val="1800"/>
              <a:buChar char="●"/>
            </a:pPr>
            <a:r>
              <a:rPr b="1" lang="en">
                <a:solidFill>
                  <a:schemeClr val="accent6"/>
                </a:solidFill>
              </a:rPr>
              <a:t>Audio and speech processing:</a:t>
            </a:r>
            <a:r>
              <a:rPr lang="en"/>
              <a:t> </a:t>
            </a:r>
            <a:r>
              <a:rPr lang="en" sz="1600"/>
              <a:t>automatic speech recognition, music information retrieval, audio analytics, non-verbal cues recognition from speech</a:t>
            </a:r>
            <a:endParaRPr sz="1600"/>
          </a:p>
          <a:p>
            <a:pPr indent="-342900" lvl="0" marL="457200" rtl="0" algn="l">
              <a:spcBef>
                <a:spcPts val="0"/>
              </a:spcBef>
              <a:spcAft>
                <a:spcPts val="0"/>
              </a:spcAft>
              <a:buSzPts val="1800"/>
              <a:buChar char="●"/>
            </a:pPr>
            <a:r>
              <a:rPr b="1" lang="en">
                <a:solidFill>
                  <a:schemeClr val="accent6"/>
                </a:solidFill>
              </a:rPr>
              <a:t>Bio &amp; medical signal processing:</a:t>
            </a:r>
            <a:r>
              <a:rPr lang="en"/>
              <a:t> </a:t>
            </a:r>
            <a:r>
              <a:rPr lang="en" sz="1600"/>
              <a:t>imaging and tomography, medical decision support systems (from files &amp; images) </a:t>
            </a:r>
            <a:endParaRPr sz="1600"/>
          </a:p>
          <a:p>
            <a:pPr indent="-342900" lvl="0" marL="457200" rtl="0" algn="l">
              <a:spcBef>
                <a:spcPts val="0"/>
              </a:spcBef>
              <a:spcAft>
                <a:spcPts val="0"/>
              </a:spcAft>
              <a:buSzPts val="1800"/>
              <a:buChar char="●"/>
            </a:pPr>
            <a:r>
              <a:rPr b="1" lang="en">
                <a:solidFill>
                  <a:schemeClr val="accent6"/>
                </a:solidFill>
              </a:rPr>
              <a:t>Array processing:</a:t>
            </a:r>
            <a:r>
              <a:rPr lang="en"/>
              <a:t> </a:t>
            </a:r>
            <a:r>
              <a:rPr lang="en" sz="1600"/>
              <a:t>sensor arrays, radar, sonar, distributed signal processing, data fusion, independent component (and vector) analysis</a:t>
            </a:r>
            <a:endParaRPr sz="1600"/>
          </a:p>
          <a:p>
            <a:pPr indent="-342900" lvl="0" marL="457200" rtl="0" algn="l">
              <a:spcBef>
                <a:spcPts val="0"/>
              </a:spcBef>
              <a:spcAft>
                <a:spcPts val="0"/>
              </a:spcAft>
              <a:buSzPts val="1800"/>
              <a:buChar char="●"/>
            </a:pPr>
            <a:r>
              <a:rPr b="1" lang="en">
                <a:solidFill>
                  <a:schemeClr val="accent6"/>
                </a:solidFill>
              </a:rPr>
              <a:t>Wireless: </a:t>
            </a:r>
            <a:r>
              <a:rPr lang="en" sz="1600"/>
              <a:t>channel modelling, channel estimation,...   </a:t>
            </a:r>
            <a:endParaRPr sz="1600"/>
          </a:p>
        </p:txBody>
      </p:sp>
      <p:sp>
        <p:nvSpPr>
          <p:cNvPr id="253" name="Google Shape;253;p3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200">
                <a:solidFill>
                  <a:schemeClr val="accent6"/>
                </a:solidFill>
                <a:latin typeface="Calibri"/>
                <a:ea typeface="Calibri"/>
                <a:cs typeface="Calibri"/>
                <a:sym typeface="Calibri"/>
              </a:rPr>
              <a:t>Panelists: </a:t>
            </a:r>
            <a:endParaRPr sz="3200">
              <a:solidFill>
                <a:schemeClr val="accent6"/>
              </a:solidFill>
              <a:latin typeface="Calibri"/>
              <a:ea typeface="Calibri"/>
              <a:cs typeface="Calibri"/>
              <a:sym typeface="Calibri"/>
            </a:endParaRPr>
          </a:p>
        </p:txBody>
      </p:sp>
      <p:sp>
        <p:nvSpPr>
          <p:cNvPr id="136" name="Google Shape;136;p14"/>
          <p:cNvSpPr txBox="1"/>
          <p:nvPr>
            <p:ph idx="1" type="body"/>
          </p:nvPr>
        </p:nvSpPr>
        <p:spPr>
          <a:xfrm>
            <a:off x="465150" y="1761500"/>
            <a:ext cx="8295000" cy="2448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sz="1800">
                <a:solidFill>
                  <a:schemeClr val="accent6"/>
                </a:solidFill>
              </a:rPr>
              <a:t>Sharon Gannot</a:t>
            </a:r>
            <a:r>
              <a:rPr lang="en"/>
              <a:t>,</a:t>
            </a:r>
            <a:r>
              <a:rPr b="1" lang="en" sz="1800"/>
              <a:t> </a:t>
            </a:r>
            <a:r>
              <a:rPr lang="en" sz="1800"/>
              <a:t>Bar-Ilan University, Israel (moderator)</a:t>
            </a:r>
            <a:endParaRPr sz="1800"/>
          </a:p>
          <a:p>
            <a:pPr indent="-342900" lvl="0" marL="457200" rtl="0" algn="l">
              <a:spcBef>
                <a:spcPts val="0"/>
              </a:spcBef>
              <a:spcAft>
                <a:spcPts val="0"/>
              </a:spcAft>
              <a:buSzPts val="1800"/>
              <a:buChar char="●"/>
            </a:pPr>
            <a:r>
              <a:rPr b="1" lang="en">
                <a:solidFill>
                  <a:schemeClr val="accent6"/>
                </a:solidFill>
              </a:rPr>
              <a:t>Zheng-Hua Tan</a:t>
            </a:r>
            <a:r>
              <a:rPr lang="en" sz="1800"/>
              <a:t>, Aalborg University, Denmark (co-moderator)</a:t>
            </a:r>
            <a:endParaRPr sz="1800"/>
          </a:p>
          <a:p>
            <a:pPr indent="-342900" lvl="0" marL="457200" rtl="0" algn="l">
              <a:spcBef>
                <a:spcPts val="0"/>
              </a:spcBef>
              <a:spcAft>
                <a:spcPts val="0"/>
              </a:spcAft>
              <a:buSzPts val="1800"/>
              <a:buChar char="●"/>
            </a:pPr>
            <a:r>
              <a:rPr b="1" lang="en">
                <a:solidFill>
                  <a:schemeClr val="accent6"/>
                </a:solidFill>
              </a:rPr>
              <a:t>Martin Haardt</a:t>
            </a:r>
            <a:r>
              <a:rPr lang="en" sz="1800"/>
              <a:t>, Ilmenau University of Technology, Germany</a:t>
            </a:r>
            <a:endParaRPr sz="1800"/>
          </a:p>
          <a:p>
            <a:pPr indent="-342900" lvl="0" marL="457200" rtl="0" algn="l">
              <a:spcBef>
                <a:spcPts val="0"/>
              </a:spcBef>
              <a:spcAft>
                <a:spcPts val="0"/>
              </a:spcAft>
              <a:buSzPts val="1800"/>
              <a:buChar char="●"/>
            </a:pPr>
            <a:r>
              <a:rPr b="1" lang="en">
                <a:solidFill>
                  <a:schemeClr val="accent6"/>
                </a:solidFill>
              </a:rPr>
              <a:t>Nancy F. Chen</a:t>
            </a:r>
            <a:r>
              <a:rPr lang="en" sz="1800"/>
              <a:t>, Agency for Science, Technology, and Research (A*STAR), Singapore</a:t>
            </a:r>
            <a:endParaRPr sz="1800"/>
          </a:p>
          <a:p>
            <a:pPr indent="-342900" lvl="0" marL="457200" rtl="0" algn="l">
              <a:spcBef>
                <a:spcPts val="0"/>
              </a:spcBef>
              <a:spcAft>
                <a:spcPts val="0"/>
              </a:spcAft>
              <a:buSzPts val="1800"/>
              <a:buChar char="●"/>
            </a:pPr>
            <a:r>
              <a:rPr b="1" lang="en">
                <a:solidFill>
                  <a:schemeClr val="accent6"/>
                </a:solidFill>
              </a:rPr>
              <a:t>Hoi-To Wai</a:t>
            </a:r>
            <a:r>
              <a:rPr lang="en" sz="1800"/>
              <a:t>, The Chinese University of Hong Kong, Hong Kong</a:t>
            </a:r>
            <a:endParaRPr sz="1800"/>
          </a:p>
          <a:p>
            <a:pPr indent="-342900" lvl="0" marL="457200" rtl="0" algn="just">
              <a:lnSpc>
                <a:spcPct val="107916"/>
              </a:lnSpc>
              <a:spcBef>
                <a:spcPts val="0"/>
              </a:spcBef>
              <a:spcAft>
                <a:spcPts val="800"/>
              </a:spcAft>
              <a:buSzPts val="1800"/>
              <a:buChar char="●"/>
            </a:pPr>
            <a:r>
              <a:rPr b="1" lang="en">
                <a:solidFill>
                  <a:schemeClr val="accent6"/>
                </a:solidFill>
              </a:rPr>
              <a:t>Ivan Tashev</a:t>
            </a:r>
            <a:r>
              <a:rPr lang="en" sz="1800"/>
              <a:t>, Microsoft Research, WA, USA</a:t>
            </a:r>
            <a:endParaRPr sz="1800"/>
          </a:p>
        </p:txBody>
      </p:sp>
      <p:sp>
        <p:nvSpPr>
          <p:cNvPr id="137" name="Google Shape;137;p1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5"/>
          <p:cNvSpPr txBox="1"/>
          <p:nvPr>
            <p:ph type="title"/>
          </p:nvPr>
        </p:nvSpPr>
        <p:spPr>
          <a:xfrm>
            <a:off x="819150" y="845600"/>
            <a:ext cx="7505700" cy="677100"/>
          </a:xfrm>
          <a:prstGeom prst="rect">
            <a:avLst/>
          </a:prstGeom>
        </p:spPr>
        <p:txBody>
          <a:bodyPr anchorCtr="0" anchor="t" bIns="91425" lIns="91425" spcFirstLastPara="1" rIns="91425" wrap="square" tIns="91425">
            <a:spAutoFit/>
          </a:bodyPr>
          <a:lstStyle/>
          <a:p>
            <a:pPr indent="0" lvl="0" marL="0" rtl="0" algn="l">
              <a:lnSpc>
                <a:spcPct val="90000"/>
              </a:lnSpc>
              <a:spcBef>
                <a:spcPts val="800"/>
              </a:spcBef>
              <a:spcAft>
                <a:spcPts val="0"/>
              </a:spcAft>
              <a:buNone/>
            </a:pPr>
            <a:r>
              <a:rPr lang="en" sz="3200">
                <a:solidFill>
                  <a:schemeClr val="accent6"/>
                </a:solidFill>
                <a:latin typeface="Calibri"/>
                <a:ea typeface="Calibri"/>
                <a:cs typeface="Calibri"/>
                <a:sym typeface="Calibri"/>
              </a:rPr>
              <a:t>Data Science: An Emerging Research Field</a:t>
            </a:r>
            <a:endParaRPr>
              <a:solidFill>
                <a:schemeClr val="accent6"/>
              </a:solidFill>
            </a:endParaRPr>
          </a:p>
        </p:txBody>
      </p:sp>
      <p:sp>
        <p:nvSpPr>
          <p:cNvPr id="143" name="Google Shape;143;p15"/>
          <p:cNvSpPr txBox="1"/>
          <p:nvPr>
            <p:ph idx="1" type="body"/>
          </p:nvPr>
        </p:nvSpPr>
        <p:spPr>
          <a:xfrm>
            <a:off x="819150" y="1611050"/>
            <a:ext cx="7505700" cy="3131400"/>
          </a:xfrm>
          <a:prstGeom prst="rect">
            <a:avLst/>
          </a:prstGeom>
        </p:spPr>
        <p:txBody>
          <a:bodyPr anchorCtr="0" anchor="t" bIns="91425" lIns="91425" spcFirstLastPara="1" rIns="91425" wrap="square" tIns="91425">
            <a:noAutofit/>
          </a:bodyPr>
          <a:lstStyle/>
          <a:p>
            <a:pPr indent="-342900" lvl="0" marL="457200" rtl="0" algn="just">
              <a:lnSpc>
                <a:spcPct val="107916"/>
              </a:lnSpc>
              <a:spcBef>
                <a:spcPts val="0"/>
              </a:spcBef>
              <a:spcAft>
                <a:spcPts val="0"/>
              </a:spcAft>
              <a:buClr>
                <a:srgbClr val="27374F"/>
              </a:buClr>
              <a:buSzPts val="1800"/>
              <a:buChar char="●"/>
            </a:pPr>
            <a:r>
              <a:rPr lang="en" sz="1800">
                <a:solidFill>
                  <a:srgbClr val="27374F"/>
                </a:solidFill>
              </a:rPr>
              <a:t>In the last decade the signal processing community has witnessed a paradigm shift from model-based to data-driven methods.</a:t>
            </a:r>
            <a:endParaRPr sz="1800">
              <a:solidFill>
                <a:srgbClr val="27374F"/>
              </a:solidFill>
            </a:endParaRPr>
          </a:p>
          <a:p>
            <a:pPr indent="-342900" lvl="0" marL="457200" rtl="0" algn="just">
              <a:lnSpc>
                <a:spcPct val="107916"/>
              </a:lnSpc>
              <a:spcBef>
                <a:spcPts val="800"/>
              </a:spcBef>
              <a:spcAft>
                <a:spcPts val="0"/>
              </a:spcAft>
              <a:buClr>
                <a:srgbClr val="27374F"/>
              </a:buClr>
              <a:buSzPts val="1800"/>
              <a:buChar char="●"/>
            </a:pPr>
            <a:r>
              <a:rPr lang="en" sz="1800">
                <a:solidFill>
                  <a:srgbClr val="27374F"/>
                </a:solidFill>
              </a:rPr>
              <a:t>Machine-learning, and specifically deep learning, methodologies are nowadays widely-used in all signal processing fields.</a:t>
            </a:r>
            <a:endParaRPr sz="1800">
              <a:solidFill>
                <a:srgbClr val="27374F"/>
              </a:solidFill>
            </a:endParaRPr>
          </a:p>
          <a:p>
            <a:pPr indent="-342900" lvl="0" marL="457200" rtl="0" algn="l">
              <a:lnSpc>
                <a:spcPct val="90000"/>
              </a:lnSpc>
              <a:spcBef>
                <a:spcPts val="800"/>
              </a:spcBef>
              <a:spcAft>
                <a:spcPts val="0"/>
              </a:spcAft>
              <a:buClr>
                <a:srgbClr val="27374F"/>
              </a:buClr>
              <a:buSzPts val="1800"/>
              <a:buChar char="●"/>
            </a:pPr>
            <a:r>
              <a:rPr lang="en" sz="1800">
                <a:solidFill>
                  <a:srgbClr val="27374F"/>
                </a:solidFill>
              </a:rPr>
              <a:t>Emerged as a research field from several scientific disciplines:</a:t>
            </a:r>
            <a:endParaRPr sz="1800">
              <a:solidFill>
                <a:srgbClr val="27374F"/>
              </a:solidFill>
            </a:endParaRPr>
          </a:p>
          <a:p>
            <a:pPr indent="-330200" lvl="1" marL="914400" rtl="0" algn="l">
              <a:lnSpc>
                <a:spcPct val="115000"/>
              </a:lnSpc>
              <a:spcBef>
                <a:spcPts val="0"/>
              </a:spcBef>
              <a:spcAft>
                <a:spcPts val="0"/>
              </a:spcAft>
              <a:buClr>
                <a:srgbClr val="27374F"/>
              </a:buClr>
              <a:buSzPts val="1600"/>
              <a:buChar char="○"/>
            </a:pPr>
            <a:r>
              <a:rPr lang="en" sz="1600">
                <a:solidFill>
                  <a:srgbClr val="27374F"/>
                </a:solidFill>
              </a:rPr>
              <a:t>Statistics</a:t>
            </a:r>
            <a:r>
              <a:rPr lang="en">
                <a:solidFill>
                  <a:srgbClr val="27374F"/>
                </a:solidFill>
              </a:rPr>
              <a:t>/</a:t>
            </a:r>
            <a:r>
              <a:rPr lang="en" sz="1600">
                <a:solidFill>
                  <a:srgbClr val="27374F"/>
                </a:solidFill>
              </a:rPr>
              <a:t>Optimization/</a:t>
            </a:r>
            <a:r>
              <a:rPr lang="en">
                <a:solidFill>
                  <a:srgbClr val="27374F"/>
                </a:solidFill>
              </a:rPr>
              <a:t>Algebra (Math)</a:t>
            </a:r>
            <a:endParaRPr sz="1600">
              <a:solidFill>
                <a:srgbClr val="27374F"/>
              </a:solidFill>
            </a:endParaRPr>
          </a:p>
          <a:p>
            <a:pPr indent="-330200" lvl="1" marL="914400" rtl="0" algn="l">
              <a:lnSpc>
                <a:spcPct val="115000"/>
              </a:lnSpc>
              <a:spcBef>
                <a:spcPts val="0"/>
              </a:spcBef>
              <a:spcAft>
                <a:spcPts val="0"/>
              </a:spcAft>
              <a:buClr>
                <a:srgbClr val="27374F"/>
              </a:buClr>
              <a:buSzPts val="1600"/>
              <a:buChar char="○"/>
            </a:pPr>
            <a:r>
              <a:rPr lang="en" sz="1600">
                <a:solidFill>
                  <a:srgbClr val="27374F"/>
                </a:solidFill>
              </a:rPr>
              <a:t>Computer Science (CS) </a:t>
            </a:r>
            <a:endParaRPr sz="1600">
              <a:solidFill>
                <a:srgbClr val="27374F"/>
              </a:solidFill>
            </a:endParaRPr>
          </a:p>
          <a:p>
            <a:pPr indent="-330200" lvl="1" marL="914400" rtl="0" algn="l">
              <a:lnSpc>
                <a:spcPct val="115000"/>
              </a:lnSpc>
              <a:spcBef>
                <a:spcPts val="0"/>
              </a:spcBef>
              <a:spcAft>
                <a:spcPts val="0"/>
              </a:spcAft>
              <a:buClr>
                <a:srgbClr val="27374F"/>
              </a:buClr>
              <a:buSzPts val="1600"/>
              <a:buChar char="○"/>
            </a:pPr>
            <a:r>
              <a:rPr lang="en">
                <a:solidFill>
                  <a:srgbClr val="27374F"/>
                </a:solidFill>
              </a:rPr>
              <a:t>Signal Processing (</a:t>
            </a:r>
            <a:r>
              <a:rPr lang="en">
                <a:solidFill>
                  <a:srgbClr val="27374F"/>
                </a:solidFill>
              </a:rPr>
              <a:t>traditionally</a:t>
            </a:r>
            <a:r>
              <a:rPr lang="en">
                <a:solidFill>
                  <a:srgbClr val="27374F"/>
                </a:solidFill>
              </a:rPr>
              <a:t> part of </a:t>
            </a:r>
            <a:r>
              <a:rPr lang="en" sz="1600">
                <a:solidFill>
                  <a:srgbClr val="27374F"/>
                </a:solidFill>
              </a:rPr>
              <a:t>Electrical </a:t>
            </a:r>
            <a:r>
              <a:rPr lang="en" sz="1600">
                <a:solidFill>
                  <a:srgbClr val="27374F"/>
                </a:solidFill>
              </a:rPr>
              <a:t>Engineering</a:t>
            </a:r>
            <a:r>
              <a:rPr lang="en" sz="1600">
                <a:solidFill>
                  <a:srgbClr val="27374F"/>
                </a:solidFill>
              </a:rPr>
              <a:t> (EE) program) </a:t>
            </a:r>
            <a:endParaRPr sz="1600">
              <a:solidFill>
                <a:srgbClr val="27374F"/>
              </a:solidFill>
            </a:endParaRPr>
          </a:p>
          <a:p>
            <a:pPr indent="-330200" lvl="1" marL="914400" rtl="0" algn="l">
              <a:lnSpc>
                <a:spcPct val="115000"/>
              </a:lnSpc>
              <a:spcBef>
                <a:spcPts val="0"/>
              </a:spcBef>
              <a:spcAft>
                <a:spcPts val="0"/>
              </a:spcAft>
              <a:buClr>
                <a:srgbClr val="27374F"/>
              </a:buClr>
              <a:buSzPts val="1600"/>
              <a:buChar char="○"/>
            </a:pPr>
            <a:r>
              <a:rPr lang="en" sz="1600">
                <a:solidFill>
                  <a:srgbClr val="27374F"/>
                </a:solidFill>
              </a:rPr>
              <a:t>Industrial Engineering and Operations Research (IEOR)</a:t>
            </a:r>
            <a:endParaRPr sz="1600">
              <a:solidFill>
                <a:srgbClr val="27374F"/>
              </a:solidFill>
            </a:endParaRPr>
          </a:p>
          <a:p>
            <a:pPr indent="0" lvl="0" marL="0" rtl="0" algn="l">
              <a:spcBef>
                <a:spcPts val="0"/>
              </a:spcBef>
              <a:spcAft>
                <a:spcPts val="1200"/>
              </a:spcAft>
              <a:buNone/>
            </a:pPr>
            <a:r>
              <a:t/>
            </a:r>
            <a:endParaRPr sz="1800"/>
          </a:p>
        </p:txBody>
      </p:sp>
      <p:sp>
        <p:nvSpPr>
          <p:cNvPr id="144" name="Google Shape;144;p1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6"/>
          <p:cNvSpPr txBox="1"/>
          <p:nvPr>
            <p:ph type="title"/>
          </p:nvPr>
        </p:nvSpPr>
        <p:spPr>
          <a:xfrm>
            <a:off x="758500" y="5604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3200">
                <a:solidFill>
                  <a:schemeClr val="accent6"/>
                </a:solidFill>
                <a:latin typeface="Calibri"/>
                <a:ea typeface="Calibri"/>
                <a:cs typeface="Calibri"/>
                <a:sym typeface="Calibri"/>
              </a:rPr>
              <a:t>Data </a:t>
            </a:r>
            <a:r>
              <a:rPr lang="en" sz="3200">
                <a:solidFill>
                  <a:schemeClr val="accent6"/>
                </a:solidFill>
                <a:latin typeface="Calibri"/>
                <a:ea typeface="Calibri"/>
                <a:cs typeface="Calibri"/>
                <a:sym typeface="Calibri"/>
              </a:rPr>
              <a:t>Science</a:t>
            </a:r>
            <a:r>
              <a:rPr lang="en" sz="3200">
                <a:solidFill>
                  <a:schemeClr val="accent6"/>
                </a:solidFill>
                <a:latin typeface="Calibri"/>
                <a:ea typeface="Calibri"/>
                <a:cs typeface="Calibri"/>
                <a:sym typeface="Calibri"/>
              </a:rPr>
              <a:t> Education</a:t>
            </a:r>
            <a:br>
              <a:rPr lang="en" sz="3200">
                <a:solidFill>
                  <a:schemeClr val="accent6"/>
                </a:solidFill>
                <a:latin typeface="Calibri"/>
                <a:ea typeface="Calibri"/>
                <a:cs typeface="Calibri"/>
                <a:sym typeface="Calibri"/>
              </a:rPr>
            </a:br>
            <a:r>
              <a:rPr lang="en" sz="2000">
                <a:solidFill>
                  <a:schemeClr val="accent6"/>
                </a:solidFill>
                <a:latin typeface="Calibri"/>
                <a:ea typeface="Calibri"/>
                <a:cs typeface="Calibri"/>
                <a:sym typeface="Calibri"/>
              </a:rPr>
              <a:t>Outline of Discussion</a:t>
            </a:r>
            <a:endParaRPr sz="2000">
              <a:solidFill>
                <a:schemeClr val="accent6"/>
              </a:solidFill>
              <a:latin typeface="Calibri"/>
              <a:ea typeface="Calibri"/>
              <a:cs typeface="Calibri"/>
              <a:sym typeface="Calibri"/>
            </a:endParaRPr>
          </a:p>
        </p:txBody>
      </p:sp>
      <p:sp>
        <p:nvSpPr>
          <p:cNvPr id="150" name="Google Shape;150;p16"/>
          <p:cNvSpPr txBox="1"/>
          <p:nvPr>
            <p:ph idx="1" type="body"/>
          </p:nvPr>
        </p:nvSpPr>
        <p:spPr>
          <a:xfrm>
            <a:off x="819150" y="1795225"/>
            <a:ext cx="7505700" cy="2495100"/>
          </a:xfrm>
          <a:prstGeom prst="rect">
            <a:avLst/>
          </a:prstGeom>
        </p:spPr>
        <p:txBody>
          <a:bodyPr anchorCtr="0" anchor="t" bIns="91425" lIns="91425" spcFirstLastPara="1" rIns="91425" wrap="square" tIns="91425">
            <a:spAutoFit/>
          </a:bodyPr>
          <a:lstStyle/>
          <a:p>
            <a:pPr indent="-342900" lvl="0" marL="457200" rtl="0" algn="l">
              <a:lnSpc>
                <a:spcPct val="115000"/>
              </a:lnSpc>
              <a:spcBef>
                <a:spcPts val="800"/>
              </a:spcBef>
              <a:spcAft>
                <a:spcPts val="0"/>
              </a:spcAft>
              <a:buClr>
                <a:srgbClr val="27374F"/>
              </a:buClr>
              <a:buSzPts val="1800"/>
              <a:buChar char="●"/>
            </a:pPr>
            <a:r>
              <a:rPr lang="en" sz="1800">
                <a:solidFill>
                  <a:srgbClr val="27374F"/>
                </a:solidFill>
              </a:rPr>
              <a:t>In recent years, several institutes world-wide are starting to offer dedicated data science teaching programs</a:t>
            </a:r>
            <a:endParaRPr sz="1800">
              <a:solidFill>
                <a:srgbClr val="27374F"/>
              </a:solidFill>
            </a:endParaRPr>
          </a:p>
          <a:p>
            <a:pPr indent="-342900" lvl="0" marL="457200" rtl="0" algn="l">
              <a:lnSpc>
                <a:spcPct val="115000"/>
              </a:lnSpc>
              <a:spcBef>
                <a:spcPts val="0"/>
              </a:spcBef>
              <a:spcAft>
                <a:spcPts val="0"/>
              </a:spcAft>
              <a:buClr>
                <a:srgbClr val="27374F"/>
              </a:buClr>
              <a:buSzPts val="1800"/>
              <a:buChar char="●"/>
            </a:pPr>
            <a:r>
              <a:rPr lang="en" sz="1800">
                <a:solidFill>
                  <a:srgbClr val="27374F"/>
                </a:solidFill>
              </a:rPr>
              <a:t>In the panel, we will discuss the following topics:</a:t>
            </a:r>
            <a:endParaRPr sz="1800">
              <a:solidFill>
                <a:srgbClr val="27374F"/>
              </a:solidFill>
            </a:endParaRPr>
          </a:p>
          <a:p>
            <a:pPr indent="-330200" lvl="1" marL="914400" rtl="0" algn="l">
              <a:lnSpc>
                <a:spcPct val="150000"/>
              </a:lnSpc>
              <a:spcBef>
                <a:spcPts val="0"/>
              </a:spcBef>
              <a:spcAft>
                <a:spcPts val="0"/>
              </a:spcAft>
              <a:buClr>
                <a:srgbClr val="27374F"/>
              </a:buClr>
              <a:buSzPts val="1600"/>
              <a:buChar char="○"/>
            </a:pPr>
            <a:r>
              <a:rPr lang="en">
                <a:solidFill>
                  <a:srgbClr val="27374F"/>
                </a:solidFill>
              </a:rPr>
              <a:t>Is there a unique signal processing perspective of data science?</a:t>
            </a:r>
            <a:endParaRPr>
              <a:solidFill>
                <a:srgbClr val="27374F"/>
              </a:solidFill>
            </a:endParaRPr>
          </a:p>
          <a:p>
            <a:pPr indent="-330200" lvl="1" marL="914400" rtl="0" algn="l">
              <a:lnSpc>
                <a:spcPct val="150000"/>
              </a:lnSpc>
              <a:spcBef>
                <a:spcPts val="0"/>
              </a:spcBef>
              <a:spcAft>
                <a:spcPts val="0"/>
              </a:spcAft>
              <a:buClr>
                <a:srgbClr val="27374F"/>
              </a:buClr>
              <a:buSzPts val="1600"/>
              <a:buChar char="○"/>
            </a:pPr>
            <a:r>
              <a:rPr lang="en" sz="1600">
                <a:solidFill>
                  <a:srgbClr val="27374F"/>
                </a:solidFill>
              </a:rPr>
              <a:t>How should </a:t>
            </a:r>
            <a:r>
              <a:rPr lang="en">
                <a:solidFill>
                  <a:srgbClr val="27374F"/>
                </a:solidFill>
              </a:rPr>
              <a:t>this perspective</a:t>
            </a:r>
            <a:r>
              <a:rPr lang="en" sz="1600">
                <a:solidFill>
                  <a:srgbClr val="27374F"/>
                </a:solidFill>
              </a:rPr>
              <a:t> be reflected in the education program?</a:t>
            </a:r>
            <a:endParaRPr>
              <a:solidFill>
                <a:srgbClr val="27374F"/>
              </a:solidFill>
            </a:endParaRPr>
          </a:p>
          <a:p>
            <a:pPr indent="-330200" lvl="1" marL="914400" rtl="0" algn="l">
              <a:lnSpc>
                <a:spcPct val="150000"/>
              </a:lnSpc>
              <a:spcBef>
                <a:spcPts val="0"/>
              </a:spcBef>
              <a:spcAft>
                <a:spcPts val="0"/>
              </a:spcAft>
              <a:buClr>
                <a:srgbClr val="27374F"/>
              </a:buClr>
              <a:buSzPts val="1600"/>
              <a:buChar char="○"/>
            </a:pPr>
            <a:r>
              <a:rPr lang="en">
                <a:solidFill>
                  <a:srgbClr val="27374F"/>
                </a:solidFill>
              </a:rPr>
              <a:t>Should data science programs be offered already at undergraduate level?</a:t>
            </a:r>
            <a:endParaRPr>
              <a:solidFill>
                <a:srgbClr val="27374F"/>
              </a:solidFill>
            </a:endParaRPr>
          </a:p>
          <a:p>
            <a:pPr indent="-330200" lvl="1" marL="914400" rtl="0" algn="l">
              <a:lnSpc>
                <a:spcPct val="150000"/>
              </a:lnSpc>
              <a:spcBef>
                <a:spcPts val="0"/>
              </a:spcBef>
              <a:spcAft>
                <a:spcPts val="0"/>
              </a:spcAft>
              <a:buClr>
                <a:srgbClr val="27374F"/>
              </a:buClr>
              <a:buSzPts val="1600"/>
              <a:buChar char="○"/>
            </a:pPr>
            <a:r>
              <a:rPr lang="en" sz="1600">
                <a:solidFill>
                  <a:srgbClr val="27374F"/>
                </a:solidFill>
              </a:rPr>
              <a:t>Can we draft a manifesto for an SP-oriented data science curriculum?</a:t>
            </a:r>
            <a:endParaRPr/>
          </a:p>
        </p:txBody>
      </p:sp>
      <p:sp>
        <p:nvSpPr>
          <p:cNvPr id="151" name="Google Shape;151;p1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7"/>
          <p:cNvSpPr txBox="1"/>
          <p:nvPr>
            <p:ph type="title"/>
          </p:nvPr>
        </p:nvSpPr>
        <p:spPr>
          <a:xfrm>
            <a:off x="885025" y="434400"/>
            <a:ext cx="7505700" cy="6306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3200">
                <a:solidFill>
                  <a:schemeClr val="accent6"/>
                </a:solidFill>
                <a:latin typeface="Calibri"/>
                <a:ea typeface="Calibri"/>
                <a:cs typeface="Calibri"/>
                <a:sym typeface="Calibri"/>
              </a:rPr>
              <a:t>How are signals defined?</a:t>
            </a:r>
            <a:endParaRPr/>
          </a:p>
        </p:txBody>
      </p:sp>
      <p:sp>
        <p:nvSpPr>
          <p:cNvPr id="157" name="Google Shape;157;p17"/>
          <p:cNvSpPr txBox="1"/>
          <p:nvPr>
            <p:ph idx="1" type="body"/>
          </p:nvPr>
        </p:nvSpPr>
        <p:spPr>
          <a:xfrm>
            <a:off x="819150" y="1130500"/>
            <a:ext cx="7505700" cy="2271900"/>
          </a:xfrm>
          <a:prstGeom prst="rect">
            <a:avLst/>
          </a:prstGeom>
        </p:spPr>
        <p:txBody>
          <a:bodyPr anchorCtr="0" anchor="t" bIns="91425" lIns="91425" spcFirstLastPara="1" rIns="91425" wrap="square" tIns="91425">
            <a:spAutoFit/>
          </a:bodyPr>
          <a:lstStyle/>
          <a:p>
            <a:pPr indent="-342900" lvl="0" marL="457200" rtl="0" algn="l">
              <a:spcBef>
                <a:spcPts val="0"/>
              </a:spcBef>
              <a:spcAft>
                <a:spcPts val="0"/>
              </a:spcAft>
              <a:buClr>
                <a:srgbClr val="27374F"/>
              </a:buClr>
              <a:buSzPts val="1800"/>
              <a:buChar char="●"/>
            </a:pPr>
            <a:r>
              <a:rPr lang="en" sz="1800">
                <a:solidFill>
                  <a:srgbClr val="27374F"/>
                </a:solidFill>
              </a:rPr>
              <a:t>D</a:t>
            </a:r>
            <a:r>
              <a:rPr lang="en" sz="1800">
                <a:solidFill>
                  <a:srgbClr val="27374F"/>
                </a:solidFill>
              </a:rPr>
              <a:t>oes a signal always represent an underlying physical phenomenon?</a:t>
            </a:r>
            <a:endParaRPr sz="1800">
              <a:solidFill>
                <a:srgbClr val="27374F"/>
              </a:solidFill>
            </a:endParaRPr>
          </a:p>
          <a:p>
            <a:pPr indent="-342900" lvl="0" marL="457200" rtl="0" algn="l">
              <a:spcBef>
                <a:spcPts val="0"/>
              </a:spcBef>
              <a:spcAft>
                <a:spcPts val="0"/>
              </a:spcAft>
              <a:buClr>
                <a:srgbClr val="27374F"/>
              </a:buClr>
              <a:buSzPts val="1800"/>
              <a:buChar char="●"/>
            </a:pPr>
            <a:r>
              <a:rPr lang="en" sz="1800">
                <a:solidFill>
                  <a:srgbClr val="27374F"/>
                </a:solidFill>
              </a:rPr>
              <a:t>Can it represent a cognitive space in our brains, e.g., semantics? </a:t>
            </a:r>
            <a:endParaRPr sz="1800">
              <a:solidFill>
                <a:srgbClr val="27374F"/>
              </a:solidFill>
            </a:endParaRPr>
          </a:p>
          <a:p>
            <a:pPr indent="-342900" lvl="0" marL="457200" rtl="0" algn="l">
              <a:spcBef>
                <a:spcPts val="0"/>
              </a:spcBef>
              <a:spcAft>
                <a:spcPts val="0"/>
              </a:spcAft>
              <a:buClr>
                <a:srgbClr val="27374F"/>
              </a:buClr>
              <a:buSzPts val="1800"/>
              <a:buChar char="●"/>
            </a:pPr>
            <a:r>
              <a:rPr lang="en" sz="1800">
                <a:solidFill>
                  <a:srgbClr val="27374F"/>
                </a:solidFill>
              </a:rPr>
              <a:t>Signals can be:</a:t>
            </a:r>
            <a:endParaRPr sz="1800">
              <a:solidFill>
                <a:srgbClr val="27374F"/>
              </a:solidFill>
            </a:endParaRPr>
          </a:p>
          <a:p>
            <a:pPr indent="-330200" lvl="1" marL="914400" rtl="0" algn="l">
              <a:spcBef>
                <a:spcPts val="0"/>
              </a:spcBef>
              <a:spcAft>
                <a:spcPts val="0"/>
              </a:spcAft>
              <a:buClr>
                <a:srgbClr val="27374F"/>
              </a:buClr>
              <a:buSzPts val="1600"/>
              <a:buChar char="○"/>
            </a:pPr>
            <a:r>
              <a:rPr lang="en">
                <a:solidFill>
                  <a:srgbClr val="27374F"/>
                </a:solidFill>
              </a:rPr>
              <a:t>t</a:t>
            </a:r>
            <a:r>
              <a:rPr lang="en" sz="1600">
                <a:solidFill>
                  <a:srgbClr val="27374F"/>
                </a:solidFill>
              </a:rPr>
              <a:t>ime-dependent, spatial-dependent, multi-dimensional</a:t>
            </a:r>
            <a:endParaRPr sz="1600">
              <a:solidFill>
                <a:srgbClr val="27374F"/>
              </a:solidFill>
            </a:endParaRPr>
          </a:p>
          <a:p>
            <a:pPr indent="-342900" lvl="0" marL="457200" rtl="0" algn="l">
              <a:spcBef>
                <a:spcPts val="0"/>
              </a:spcBef>
              <a:spcAft>
                <a:spcPts val="0"/>
              </a:spcAft>
              <a:buClr>
                <a:srgbClr val="27374F"/>
              </a:buClr>
              <a:buSzPts val="1800"/>
              <a:buChar char="●"/>
            </a:pPr>
            <a:r>
              <a:rPr lang="en" sz="1800">
                <a:solidFill>
                  <a:srgbClr val="27374F"/>
                </a:solidFill>
              </a:rPr>
              <a:t>Examples of signals:	</a:t>
            </a:r>
            <a:endParaRPr sz="1800">
              <a:solidFill>
                <a:srgbClr val="27374F"/>
              </a:solidFill>
            </a:endParaRPr>
          </a:p>
          <a:p>
            <a:pPr indent="-330200" lvl="1" marL="914400" rtl="0" algn="l">
              <a:spcBef>
                <a:spcPts val="0"/>
              </a:spcBef>
              <a:spcAft>
                <a:spcPts val="0"/>
              </a:spcAft>
              <a:buClr>
                <a:srgbClr val="27374F"/>
              </a:buClr>
              <a:buSzPts val="1600"/>
              <a:buChar char="○"/>
            </a:pPr>
            <a:r>
              <a:rPr lang="en">
                <a:solidFill>
                  <a:srgbClr val="27374F"/>
                </a:solidFill>
              </a:rPr>
              <a:t>A</a:t>
            </a:r>
            <a:r>
              <a:rPr lang="en" sz="1600">
                <a:solidFill>
                  <a:srgbClr val="27374F"/>
                </a:solidFill>
              </a:rPr>
              <a:t>udio &amp; speech, radar, sonar, image, video, EEG, MEG, economic data, …</a:t>
            </a:r>
            <a:endParaRPr sz="1600">
              <a:solidFill>
                <a:srgbClr val="27374F"/>
              </a:solidFill>
            </a:endParaRPr>
          </a:p>
          <a:p>
            <a:pPr indent="-330200" lvl="1" marL="914400" rtl="0" algn="l">
              <a:spcBef>
                <a:spcPts val="0"/>
              </a:spcBef>
              <a:spcAft>
                <a:spcPts val="0"/>
              </a:spcAft>
              <a:buClr>
                <a:srgbClr val="27374F"/>
              </a:buClr>
              <a:buSzPts val="1600"/>
              <a:buChar char="○"/>
            </a:pPr>
            <a:r>
              <a:rPr lang="en" sz="1600">
                <a:solidFill>
                  <a:srgbClr val="27374F"/>
                </a:solidFill>
              </a:rPr>
              <a:t>Is text a signal?</a:t>
            </a:r>
            <a:endParaRPr>
              <a:solidFill>
                <a:srgbClr val="27374F"/>
              </a:solidFill>
            </a:endParaRPr>
          </a:p>
        </p:txBody>
      </p:sp>
      <p:sp>
        <p:nvSpPr>
          <p:cNvPr id="158" name="Google Shape;158;p1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159" name="Google Shape;159;p17"/>
          <p:cNvSpPr txBox="1"/>
          <p:nvPr/>
        </p:nvSpPr>
        <p:spPr>
          <a:xfrm>
            <a:off x="1065100" y="3633475"/>
            <a:ext cx="6983700" cy="9975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lang="en" sz="1600">
                <a:solidFill>
                  <a:schemeClr val="accent6"/>
                </a:solidFill>
                <a:latin typeface="Calibri"/>
                <a:ea typeface="Calibri"/>
                <a:cs typeface="Calibri"/>
                <a:sym typeface="Calibri"/>
              </a:rPr>
              <a:t>“We’re seeing a move towards signals being generalized to structures like function spaces, graphs and tensors as data sources become more diversified and provide increasingly complex data.” (Alfred Hero, 2019)</a:t>
            </a:r>
            <a:endParaRPr>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1000"/>
                                        <p:tgtEl>
                                          <p:spTgt spid="1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637150" y="322700"/>
            <a:ext cx="7505700" cy="677100"/>
          </a:xfrm>
          <a:prstGeom prst="rect">
            <a:avLst/>
          </a:prstGeom>
        </p:spPr>
        <p:txBody>
          <a:bodyPr anchorCtr="0" anchor="t" bIns="91425" lIns="91425" spcFirstLastPara="1" rIns="91425" wrap="square" tIns="91425">
            <a:spAutoFit/>
          </a:bodyPr>
          <a:lstStyle/>
          <a:p>
            <a:pPr indent="0" lvl="0" marL="0" rtl="0" algn="l">
              <a:spcBef>
                <a:spcPts val="0"/>
              </a:spcBef>
              <a:spcAft>
                <a:spcPts val="0"/>
              </a:spcAft>
              <a:buNone/>
            </a:pPr>
            <a:r>
              <a:rPr lang="en"/>
              <a:t>SP &amp; ML</a:t>
            </a:r>
            <a:r>
              <a:rPr lang="en"/>
              <a:t> Techniques </a:t>
            </a:r>
            <a:endParaRPr/>
          </a:p>
        </p:txBody>
      </p:sp>
      <p:sp>
        <p:nvSpPr>
          <p:cNvPr id="165" name="Google Shape;165;p18"/>
          <p:cNvSpPr txBox="1"/>
          <p:nvPr>
            <p:ph idx="1" type="body"/>
          </p:nvPr>
        </p:nvSpPr>
        <p:spPr>
          <a:xfrm>
            <a:off x="819161" y="818670"/>
            <a:ext cx="7505700" cy="2406900"/>
          </a:xfrm>
          <a:prstGeom prst="rect">
            <a:avLst/>
          </a:prstGeom>
        </p:spPr>
        <p:txBody>
          <a:bodyPr anchorCtr="0" anchor="t" bIns="91425" lIns="91425" spcFirstLastPara="1" rIns="91425" wrap="square" tIns="91425">
            <a:spAutoFit/>
          </a:bodyPr>
          <a:lstStyle/>
          <a:p>
            <a:pPr indent="-342900" lvl="0" marL="457200" rtl="0" algn="l">
              <a:spcBef>
                <a:spcPts val="0"/>
              </a:spcBef>
              <a:spcAft>
                <a:spcPts val="0"/>
              </a:spcAft>
              <a:buClr>
                <a:srgbClr val="27374F"/>
              </a:buClr>
              <a:buSzPts val="1800"/>
              <a:buChar char="●"/>
            </a:pPr>
            <a:r>
              <a:rPr b="1" lang="en">
                <a:solidFill>
                  <a:schemeClr val="accent6"/>
                </a:solidFill>
              </a:rPr>
              <a:t>Signal processing:</a:t>
            </a:r>
            <a:r>
              <a:rPr lang="en">
                <a:solidFill>
                  <a:srgbClr val="27374F"/>
                </a:solidFill>
              </a:rPr>
              <a:t> convolution, time-frequency analysis (Fourier transform), fusion of modalities and sensors, Wiener and Kalman filters, graph signal processing, …</a:t>
            </a:r>
            <a:endParaRPr>
              <a:solidFill>
                <a:srgbClr val="27374F"/>
              </a:solidFill>
            </a:endParaRPr>
          </a:p>
          <a:p>
            <a:pPr indent="-342900" lvl="0" marL="457200" rtl="0" algn="l">
              <a:spcBef>
                <a:spcPts val="0"/>
              </a:spcBef>
              <a:spcAft>
                <a:spcPts val="0"/>
              </a:spcAft>
              <a:buClr>
                <a:srgbClr val="27374F"/>
              </a:buClr>
              <a:buSzPts val="1800"/>
              <a:buChar char="●"/>
            </a:pPr>
            <a:r>
              <a:rPr b="1" lang="en">
                <a:solidFill>
                  <a:schemeClr val="accent6"/>
                </a:solidFill>
              </a:rPr>
              <a:t>Machine learning:</a:t>
            </a:r>
            <a:r>
              <a:rPr lang="en">
                <a:solidFill>
                  <a:srgbClr val="27374F"/>
                </a:solidFill>
              </a:rPr>
              <a:t> (variational) expectation-maximization, deep learning, reinforcement learning, end-to-end processing, attention, transformers, graphical neural networks, dimensionality reduction, …</a:t>
            </a:r>
            <a:endParaRPr>
              <a:solidFill>
                <a:srgbClr val="27374F"/>
              </a:solidFill>
            </a:endParaRPr>
          </a:p>
          <a:p>
            <a:pPr indent="-342900" lvl="0" marL="457200" rtl="0" algn="l">
              <a:spcBef>
                <a:spcPts val="0"/>
              </a:spcBef>
              <a:spcAft>
                <a:spcPts val="0"/>
              </a:spcAft>
              <a:buClr>
                <a:srgbClr val="27374F"/>
              </a:buClr>
              <a:buSzPts val="1800"/>
              <a:buChar char="●"/>
            </a:pPr>
            <a:r>
              <a:rPr lang="en">
                <a:solidFill>
                  <a:srgbClr val="27374F"/>
                </a:solidFill>
              </a:rPr>
              <a:t>Model-based vs. data-driven? Stronger together!</a:t>
            </a:r>
            <a:endParaRPr>
              <a:solidFill>
                <a:srgbClr val="27374F"/>
              </a:solidFill>
            </a:endParaRPr>
          </a:p>
        </p:txBody>
      </p:sp>
      <p:sp>
        <p:nvSpPr>
          <p:cNvPr id="166" name="Google Shape;166;p1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167" name="Google Shape;167;p18"/>
          <p:cNvSpPr txBox="1"/>
          <p:nvPr/>
        </p:nvSpPr>
        <p:spPr>
          <a:xfrm>
            <a:off x="689111" y="3225564"/>
            <a:ext cx="7765800" cy="1563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600">
                <a:solidFill>
                  <a:schemeClr val="accent6"/>
                </a:solidFill>
                <a:highlight>
                  <a:srgbClr val="FFFFFF"/>
                </a:highlight>
                <a:latin typeface="Calibri"/>
                <a:ea typeface="Calibri"/>
                <a:cs typeface="Calibri"/>
                <a:sym typeface="Calibri"/>
              </a:rPr>
              <a:t>“</a:t>
            </a:r>
            <a:r>
              <a:rPr lang="en" sz="1600">
                <a:solidFill>
                  <a:schemeClr val="accent6"/>
                </a:solidFill>
                <a:highlight>
                  <a:srgbClr val="FFFFFF"/>
                </a:highlight>
                <a:latin typeface="Calibri"/>
                <a:ea typeface="Calibri"/>
                <a:cs typeface="Calibri"/>
                <a:sym typeface="Calibri"/>
              </a:rPr>
              <a:t>Dealing with the complexities of high data dimension, data heterogeneity, and missingness have sharpened the focus of signal processing onto emerging challenges, like data integration, dimensionality reduction, sparse approximation, and, more generally, learning reliable and accurate signal models from data. </a:t>
            </a:r>
            <a:r>
              <a:rPr lang="en" sz="1600">
                <a:solidFill>
                  <a:schemeClr val="accent4"/>
                </a:solidFill>
                <a:highlight>
                  <a:srgbClr val="FFFFFF"/>
                </a:highlight>
                <a:latin typeface="Calibri"/>
                <a:ea typeface="Calibri"/>
                <a:cs typeface="Calibri"/>
                <a:sym typeface="Calibri"/>
              </a:rPr>
              <a:t>Thus signal processing and machine learning have become closely related fields</a:t>
            </a:r>
            <a:r>
              <a:rPr lang="en" sz="1600">
                <a:solidFill>
                  <a:schemeClr val="accent6"/>
                </a:solidFill>
                <a:highlight>
                  <a:srgbClr val="FFFFFF"/>
                </a:highlight>
                <a:latin typeface="Calibri"/>
                <a:ea typeface="Calibri"/>
                <a:cs typeface="Calibri"/>
                <a:sym typeface="Calibri"/>
              </a:rPr>
              <a:t>.” </a:t>
            </a:r>
            <a:r>
              <a:rPr lang="en" sz="1600">
                <a:solidFill>
                  <a:schemeClr val="accent6"/>
                </a:solidFill>
                <a:latin typeface="Calibri"/>
                <a:ea typeface="Calibri"/>
                <a:cs typeface="Calibri"/>
                <a:sym typeface="Calibri"/>
              </a:rPr>
              <a:t>(Alfred Hero, 2019)</a:t>
            </a:r>
            <a:endParaRPr sz="1600">
              <a:solidFill>
                <a:schemeClr val="accent6"/>
              </a:solidFill>
              <a:highlight>
                <a:srgbClr val="FFFFFF"/>
              </a:highlight>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gtEl>
                                        <p:attrNameLst>
                                          <p:attrName>style.visibility</p:attrName>
                                        </p:attrNameLst>
                                      </p:cBhvr>
                                      <p:to>
                                        <p:strVal val="visible"/>
                                      </p:to>
                                    </p:set>
                                    <p:animEffect filter="fade" transition="in">
                                      <p:cBhvr>
                                        <p:cTn dur="1000"/>
                                        <p:tgtEl>
                                          <p:spTgt spid="16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9"/>
          <p:cNvSpPr txBox="1"/>
          <p:nvPr/>
        </p:nvSpPr>
        <p:spPr>
          <a:xfrm>
            <a:off x="503100" y="2719795"/>
            <a:ext cx="75360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000">
                <a:solidFill>
                  <a:schemeClr val="accent4"/>
                </a:solidFill>
                <a:highlight>
                  <a:srgbClr val="FFFFFF"/>
                </a:highlight>
              </a:rPr>
              <a:t>ICASSP 2020 Motto: </a:t>
            </a:r>
            <a:br>
              <a:rPr lang="en" sz="2000">
                <a:solidFill>
                  <a:schemeClr val="accent4"/>
                </a:solidFill>
                <a:highlight>
                  <a:srgbClr val="FFFFFF"/>
                </a:highlight>
              </a:rPr>
            </a:br>
            <a:r>
              <a:rPr lang="en" sz="2000">
                <a:solidFill>
                  <a:schemeClr val="accent4"/>
                </a:solidFill>
                <a:highlight>
                  <a:srgbClr val="FFFFFF"/>
                </a:highlight>
              </a:rPr>
              <a:t>From Sensors to Information, at the Heart of Data Science</a:t>
            </a:r>
            <a:endParaRPr sz="2000">
              <a:solidFill>
                <a:schemeClr val="accent4"/>
              </a:solidFill>
              <a:latin typeface="Calibri"/>
              <a:ea typeface="Calibri"/>
              <a:cs typeface="Calibri"/>
              <a:sym typeface="Calibri"/>
            </a:endParaRPr>
          </a:p>
        </p:txBody>
      </p:sp>
      <p:sp>
        <p:nvSpPr>
          <p:cNvPr id="173" name="Google Shape;173;p19"/>
          <p:cNvSpPr txBox="1"/>
          <p:nvPr>
            <p:ph type="title"/>
          </p:nvPr>
        </p:nvSpPr>
        <p:spPr>
          <a:xfrm>
            <a:off x="580661" y="539077"/>
            <a:ext cx="7505700" cy="752400"/>
          </a:xfrm>
          <a:prstGeom prst="rect">
            <a:avLst/>
          </a:prstGeom>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3200">
                <a:solidFill>
                  <a:schemeClr val="accent6"/>
                </a:solidFill>
                <a:latin typeface="Calibri"/>
                <a:ea typeface="Calibri"/>
                <a:cs typeface="Calibri"/>
                <a:sym typeface="Calibri"/>
              </a:rPr>
              <a:t>The</a:t>
            </a:r>
            <a:r>
              <a:rPr lang="en" sz="3200">
                <a:solidFill>
                  <a:schemeClr val="accent6"/>
                </a:solidFill>
                <a:latin typeface="Calibri"/>
                <a:ea typeface="Calibri"/>
                <a:cs typeface="Calibri"/>
                <a:sym typeface="Calibri"/>
              </a:rPr>
              <a:t> Signal Processing Perspective</a:t>
            </a:r>
            <a:endParaRPr/>
          </a:p>
        </p:txBody>
      </p:sp>
      <p:sp>
        <p:nvSpPr>
          <p:cNvPr id="174" name="Google Shape;174;p19"/>
          <p:cNvSpPr txBox="1"/>
          <p:nvPr>
            <p:ph idx="1" type="body"/>
          </p:nvPr>
        </p:nvSpPr>
        <p:spPr>
          <a:xfrm>
            <a:off x="442500" y="1220250"/>
            <a:ext cx="7571700" cy="1351500"/>
          </a:xfrm>
          <a:prstGeom prst="rect">
            <a:avLst/>
          </a:prstGeom>
        </p:spPr>
        <p:txBody>
          <a:bodyPr anchorCtr="0" anchor="t" bIns="91425" lIns="91425" spcFirstLastPara="1" rIns="91425" wrap="square" tIns="91425">
            <a:spAutoFit/>
          </a:bodyPr>
          <a:lstStyle/>
          <a:p>
            <a:pPr indent="-342900" lvl="0" marL="457200" rtl="0" algn="l">
              <a:spcBef>
                <a:spcPts val="0"/>
              </a:spcBef>
              <a:spcAft>
                <a:spcPts val="0"/>
              </a:spcAft>
              <a:buClr>
                <a:srgbClr val="27374F"/>
              </a:buClr>
              <a:buSzPts val="1800"/>
              <a:buChar char="●"/>
            </a:pPr>
            <a:r>
              <a:rPr lang="en" sz="1800">
                <a:solidFill>
                  <a:srgbClr val="27374F"/>
                </a:solidFill>
              </a:rPr>
              <a:t>Is there a unique signal processing perspective of data science that is different from the viewpoints of other disciplines? </a:t>
            </a:r>
            <a:endParaRPr sz="1800">
              <a:solidFill>
                <a:srgbClr val="27374F"/>
              </a:solidFill>
            </a:endParaRPr>
          </a:p>
          <a:p>
            <a:pPr indent="-330200" lvl="1" marL="914400" rtl="0" algn="l">
              <a:spcBef>
                <a:spcPts val="0"/>
              </a:spcBef>
              <a:spcAft>
                <a:spcPts val="0"/>
              </a:spcAft>
              <a:buClr>
                <a:srgbClr val="27374F"/>
              </a:buClr>
              <a:buSzPts val="1600"/>
              <a:buChar char="○"/>
            </a:pPr>
            <a:r>
              <a:rPr lang="en" sz="1600">
                <a:solidFill>
                  <a:srgbClr val="27374F"/>
                </a:solidFill>
              </a:rPr>
              <a:t>If this is indeed the case, how should it be reflected in the curriculum?</a:t>
            </a:r>
            <a:endParaRPr sz="1600">
              <a:solidFill>
                <a:srgbClr val="27374F"/>
              </a:solidFill>
            </a:endParaRPr>
          </a:p>
          <a:p>
            <a:pPr indent="-330200" lvl="1" marL="914400" rtl="0" algn="l">
              <a:spcBef>
                <a:spcPts val="0"/>
              </a:spcBef>
              <a:spcAft>
                <a:spcPts val="0"/>
              </a:spcAft>
              <a:buClr>
                <a:srgbClr val="27374F"/>
              </a:buClr>
              <a:buSzPts val="1600"/>
              <a:buChar char="○"/>
            </a:pPr>
            <a:r>
              <a:rPr lang="en">
                <a:solidFill>
                  <a:srgbClr val="27374F"/>
                </a:solidFill>
              </a:rPr>
              <a:t>Concepts/tools from the </a:t>
            </a:r>
            <a:r>
              <a:rPr lang="en">
                <a:solidFill>
                  <a:srgbClr val="27374F"/>
                </a:solidFill>
              </a:rPr>
              <a:t>fundamental</a:t>
            </a:r>
            <a:r>
              <a:rPr lang="en">
                <a:solidFill>
                  <a:srgbClr val="27374F"/>
                </a:solidFill>
              </a:rPr>
              <a:t> disciplines are very important as well  </a:t>
            </a:r>
            <a:endParaRPr sz="1600">
              <a:solidFill>
                <a:srgbClr val="27374F"/>
              </a:solidFill>
            </a:endParaRPr>
          </a:p>
        </p:txBody>
      </p:sp>
      <p:sp>
        <p:nvSpPr>
          <p:cNvPr id="175" name="Google Shape;175;p1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176" name="Google Shape;176;p19"/>
          <p:cNvSpPr txBox="1"/>
          <p:nvPr/>
        </p:nvSpPr>
        <p:spPr>
          <a:xfrm>
            <a:off x="652800" y="3464525"/>
            <a:ext cx="7361400" cy="1351500"/>
          </a:xfrm>
          <a:prstGeom prst="rect">
            <a:avLst/>
          </a:prstGeom>
          <a:noFill/>
          <a:ln>
            <a:noFill/>
          </a:ln>
        </p:spPr>
        <p:txBody>
          <a:bodyPr anchorCtr="0" anchor="t" bIns="91425" lIns="91425" spcFirstLastPara="1" rIns="91425" wrap="square" tIns="91425">
            <a:spAutoFit/>
          </a:bodyPr>
          <a:lstStyle/>
          <a:p>
            <a:pPr indent="-342900" lvl="0" marL="457200" rtl="0" algn="l">
              <a:lnSpc>
                <a:spcPct val="115000"/>
              </a:lnSpc>
              <a:spcBef>
                <a:spcPts val="0"/>
              </a:spcBef>
              <a:spcAft>
                <a:spcPts val="0"/>
              </a:spcAft>
              <a:buClr>
                <a:srgbClr val="27374F"/>
              </a:buClr>
              <a:buSzPts val="1800"/>
              <a:buFont typeface="Calibri"/>
              <a:buChar char="●"/>
            </a:pPr>
            <a:r>
              <a:rPr lang="en" sz="1800">
                <a:solidFill>
                  <a:srgbClr val="27374F"/>
                </a:solidFill>
                <a:latin typeface="Calibri"/>
                <a:ea typeface="Calibri"/>
                <a:cs typeface="Calibri"/>
                <a:sym typeface="Calibri"/>
              </a:rPr>
              <a:t>Should data science programs be offered already at undergraduate level?</a:t>
            </a:r>
            <a:endParaRPr sz="1800">
              <a:solidFill>
                <a:srgbClr val="27374F"/>
              </a:solidFill>
              <a:latin typeface="Calibri"/>
              <a:ea typeface="Calibri"/>
              <a:cs typeface="Calibri"/>
              <a:sym typeface="Calibri"/>
            </a:endParaRPr>
          </a:p>
          <a:p>
            <a:pPr indent="-330200" lvl="1" marL="914400" rtl="0" algn="l">
              <a:lnSpc>
                <a:spcPct val="115000"/>
              </a:lnSpc>
              <a:spcBef>
                <a:spcPts val="0"/>
              </a:spcBef>
              <a:spcAft>
                <a:spcPts val="0"/>
              </a:spcAft>
              <a:buClr>
                <a:srgbClr val="27374F"/>
              </a:buClr>
              <a:buSzPts val="1600"/>
              <a:buFont typeface="Calibri"/>
              <a:buChar char="○"/>
            </a:pPr>
            <a:r>
              <a:rPr lang="en" sz="1600">
                <a:solidFill>
                  <a:srgbClr val="27374F"/>
                </a:solidFill>
                <a:latin typeface="Calibri"/>
                <a:ea typeface="Calibri"/>
                <a:cs typeface="Calibri"/>
                <a:sym typeface="Calibri"/>
              </a:rPr>
              <a:t>Alternatively, it can be offered only at MSc, PhD level for graduates of the traditional teaching programs (EE, CS, IEOR, math)</a:t>
            </a:r>
            <a:endParaRPr sz="1600">
              <a:solidFill>
                <a:srgbClr val="27374F"/>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2"/>
                                        </p:tgtEl>
                                        <p:attrNameLst>
                                          <p:attrName>style.visibility</p:attrName>
                                        </p:attrNameLst>
                                      </p:cBhvr>
                                      <p:to>
                                        <p:strVal val="visible"/>
                                      </p:to>
                                    </p:set>
                                    <p:animEffect filter="fade" transition="in">
                                      <p:cBhvr>
                                        <p:cTn dur="1000"/>
                                        <p:tgtEl>
                                          <p:spTgt spid="17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gtEl>
                                        <p:attrNameLst>
                                          <p:attrName>style.visibility</p:attrName>
                                        </p:attrNameLst>
                                      </p:cBhvr>
                                      <p:to>
                                        <p:strVal val="visible"/>
                                      </p:to>
                                    </p:set>
                                    <p:animEffect filter="fade" transition="in">
                                      <p:cBhvr>
                                        <p:cTn dur="1000"/>
                                        <p:tgtEl>
                                          <p:spTgt spid="17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0"/>
          <p:cNvSpPr txBox="1"/>
          <p:nvPr>
            <p:ph type="title"/>
          </p:nvPr>
        </p:nvSpPr>
        <p:spPr>
          <a:xfrm>
            <a:off x="2929925" y="2233200"/>
            <a:ext cx="3689400" cy="677100"/>
          </a:xfrm>
          <a:prstGeom prst="rect">
            <a:avLst/>
          </a:prstGeom>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a:t>Audience </a:t>
            </a:r>
            <a:r>
              <a:rPr lang="en" sz="3200">
                <a:solidFill>
                  <a:schemeClr val="accent6"/>
                </a:solidFill>
                <a:latin typeface="Calibri"/>
                <a:ea typeface="Calibri"/>
                <a:cs typeface="Calibri"/>
                <a:sym typeface="Calibri"/>
              </a:rPr>
              <a:t>Discussion</a:t>
            </a:r>
            <a:endParaRPr/>
          </a:p>
        </p:txBody>
      </p:sp>
      <p:sp>
        <p:nvSpPr>
          <p:cNvPr id="182" name="Google Shape;182;p2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pic>
        <p:nvPicPr>
          <p:cNvPr id="183" name="Google Shape;183;p20"/>
          <p:cNvPicPr preferRelativeResize="0"/>
          <p:nvPr/>
        </p:nvPicPr>
        <p:blipFill>
          <a:blip r:embed="rId3">
            <a:alphaModFix/>
          </a:blip>
          <a:stretch>
            <a:fillRect/>
          </a:stretch>
        </p:blipFill>
        <p:spPr>
          <a:xfrm>
            <a:off x="7010248" y="3538850"/>
            <a:ext cx="1699299" cy="10644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1"/>
          <p:cNvSpPr txBox="1"/>
          <p:nvPr>
            <p:ph type="title"/>
          </p:nvPr>
        </p:nvSpPr>
        <p:spPr>
          <a:xfrm>
            <a:off x="819150" y="845600"/>
            <a:ext cx="7505700" cy="1068900"/>
          </a:xfrm>
          <a:prstGeom prst="rect">
            <a:avLst/>
          </a:prstGeom>
        </p:spPr>
        <p:txBody>
          <a:bodyPr anchorCtr="0" anchor="t" bIns="91425" lIns="91425" spcFirstLastPara="1" rIns="91425" wrap="square" tIns="91425">
            <a:spAutoFit/>
          </a:bodyPr>
          <a:lstStyle/>
          <a:p>
            <a:pPr indent="0" lvl="0" marL="0" rtl="0" algn="l">
              <a:spcBef>
                <a:spcPts val="0"/>
              </a:spcBef>
              <a:spcAft>
                <a:spcPts val="0"/>
              </a:spcAft>
              <a:buNone/>
            </a:pPr>
            <a:r>
              <a:rPr lang="en" sz="3222"/>
              <a:t>DS</a:t>
            </a:r>
            <a:r>
              <a:rPr lang="en" sz="3222"/>
              <a:t> Undergraduate Curriculum: </a:t>
            </a:r>
            <a:br>
              <a:rPr lang="en" sz="3222"/>
            </a:br>
            <a:r>
              <a:rPr lang="en" sz="2522"/>
              <a:t>A Proposal from a SP Perspective</a:t>
            </a:r>
            <a:endParaRPr sz="2500"/>
          </a:p>
        </p:txBody>
      </p:sp>
      <p:sp>
        <p:nvSpPr>
          <p:cNvPr id="189" name="Google Shape;189;p21"/>
          <p:cNvSpPr txBox="1"/>
          <p:nvPr>
            <p:ph idx="1" type="body"/>
          </p:nvPr>
        </p:nvSpPr>
        <p:spPr>
          <a:xfrm>
            <a:off x="819150" y="1990725"/>
            <a:ext cx="7505700" cy="2243400"/>
          </a:xfrm>
          <a:prstGeom prst="rect">
            <a:avLst/>
          </a:prstGeom>
        </p:spPr>
        <p:txBody>
          <a:bodyPr anchorCtr="0" anchor="t" bIns="91425" lIns="91425" spcFirstLastPara="1" rIns="91425" wrap="square" tIns="91425">
            <a:spAutoFit/>
          </a:bodyPr>
          <a:lstStyle/>
          <a:p>
            <a:pPr indent="-342900" lvl="0" marL="457200" rtl="0" algn="l">
              <a:spcBef>
                <a:spcPts val="0"/>
              </a:spcBef>
              <a:spcAft>
                <a:spcPts val="0"/>
              </a:spcAft>
              <a:buSzPts val="1800"/>
              <a:buChar char="●"/>
            </a:pPr>
            <a:r>
              <a:rPr lang="en">
                <a:solidFill>
                  <a:srgbClr val="0000FF"/>
                </a:solidFill>
              </a:rPr>
              <a:t>Mandatory</a:t>
            </a:r>
            <a:r>
              <a:rPr lang="en"/>
              <a:t>: strong </a:t>
            </a:r>
            <a:r>
              <a:rPr lang="en"/>
              <a:t>background in math and statistics, hands-on programming skills, basic data handling and AI, signal processing and machine learning, ethics </a:t>
            </a:r>
            <a:endParaRPr/>
          </a:p>
          <a:p>
            <a:pPr indent="-342900" lvl="0" marL="457200" rtl="0" algn="l">
              <a:spcBef>
                <a:spcPts val="0"/>
              </a:spcBef>
              <a:spcAft>
                <a:spcPts val="0"/>
              </a:spcAft>
              <a:buSzPts val="1800"/>
              <a:buChar char="●"/>
            </a:pPr>
            <a:r>
              <a:rPr lang="en">
                <a:solidFill>
                  <a:srgbClr val="0000FF"/>
                </a:solidFill>
              </a:rPr>
              <a:t>Elective tracks:</a:t>
            </a:r>
            <a:r>
              <a:rPr lang="en"/>
              <a:t> </a:t>
            </a:r>
            <a:r>
              <a:rPr lang="en"/>
              <a:t>communication and network, advanced algorithms, security and privacy </a:t>
            </a:r>
            <a:endParaRPr/>
          </a:p>
          <a:p>
            <a:pPr indent="-342900" lvl="0" marL="457200" rtl="0" algn="l">
              <a:spcBef>
                <a:spcPts val="0"/>
              </a:spcBef>
              <a:spcAft>
                <a:spcPts val="0"/>
              </a:spcAft>
              <a:buSzPts val="1800"/>
              <a:buChar char="●"/>
            </a:pPr>
            <a:r>
              <a:rPr lang="en">
                <a:solidFill>
                  <a:srgbClr val="0000FF"/>
                </a:solidFill>
              </a:rPr>
              <a:t>DS </a:t>
            </a:r>
            <a:r>
              <a:rPr lang="en">
                <a:solidFill>
                  <a:srgbClr val="0000FF"/>
                </a:solidFill>
              </a:rPr>
              <a:t>applications</a:t>
            </a:r>
            <a:r>
              <a:rPr lang="en"/>
              <a:t>: apply in specific domain</a:t>
            </a:r>
            <a:endParaRPr/>
          </a:p>
        </p:txBody>
      </p:sp>
      <p:sp>
        <p:nvSpPr>
          <p:cNvPr id="190" name="Google Shape;190;p2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